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tags/tag5.xml" ContentType="application/vnd.openxmlformats-officedocument.presentationml.tags+xml"/>
  <Override PartName="/ppt/notesSlides/notesSlide14.xml" ContentType="application/vnd.openxmlformats-officedocument.presentationml.notesSlide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0" r:id="rId1"/>
    <p:sldMasterId id="2147483689" r:id="rId2"/>
  </p:sldMasterIdLst>
  <p:notesMasterIdLst>
    <p:notesMasterId r:id="rId90"/>
  </p:notesMasterIdLst>
  <p:sldIdLst>
    <p:sldId id="257" r:id="rId3"/>
    <p:sldId id="737" r:id="rId4"/>
    <p:sldId id="744" r:id="rId5"/>
    <p:sldId id="327" r:id="rId6"/>
    <p:sldId id="325" r:id="rId7"/>
    <p:sldId id="328" r:id="rId8"/>
    <p:sldId id="329" r:id="rId9"/>
    <p:sldId id="330" r:id="rId10"/>
    <p:sldId id="331" r:id="rId11"/>
    <p:sldId id="332" r:id="rId12"/>
    <p:sldId id="333" r:id="rId13"/>
    <p:sldId id="335" r:id="rId14"/>
    <p:sldId id="334" r:id="rId15"/>
    <p:sldId id="731" r:id="rId16"/>
    <p:sldId id="732" r:id="rId17"/>
    <p:sldId id="379" r:id="rId18"/>
    <p:sldId id="338" r:id="rId19"/>
    <p:sldId id="340" r:id="rId20"/>
    <p:sldId id="341" r:id="rId21"/>
    <p:sldId id="342" r:id="rId22"/>
    <p:sldId id="738" r:id="rId23"/>
    <p:sldId id="739" r:id="rId24"/>
    <p:sldId id="740" r:id="rId25"/>
    <p:sldId id="741" r:id="rId26"/>
    <p:sldId id="742" r:id="rId27"/>
    <p:sldId id="743" r:id="rId28"/>
    <p:sldId id="347" r:id="rId29"/>
    <p:sldId id="359" r:id="rId30"/>
    <p:sldId id="360" r:id="rId31"/>
    <p:sldId id="361" r:id="rId32"/>
    <p:sldId id="363" r:id="rId33"/>
    <p:sldId id="362" r:id="rId34"/>
    <p:sldId id="364" r:id="rId35"/>
    <p:sldId id="346" r:id="rId36"/>
    <p:sldId id="348" r:id="rId37"/>
    <p:sldId id="349" r:id="rId38"/>
    <p:sldId id="718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358" r:id="rId48"/>
    <p:sldId id="484" r:id="rId49"/>
    <p:sldId id="485" r:id="rId50"/>
    <p:sldId id="486" r:id="rId51"/>
    <p:sldId id="378" r:id="rId52"/>
    <p:sldId id="367" r:id="rId53"/>
    <p:sldId id="656" r:id="rId54"/>
    <p:sldId id="369" r:id="rId55"/>
    <p:sldId id="370" r:id="rId56"/>
    <p:sldId id="371" r:id="rId57"/>
    <p:sldId id="372" r:id="rId58"/>
    <p:sldId id="374" r:id="rId59"/>
    <p:sldId id="375" r:id="rId60"/>
    <p:sldId id="657" r:id="rId61"/>
    <p:sldId id="382" r:id="rId62"/>
    <p:sldId id="383" r:id="rId63"/>
    <p:sldId id="658" r:id="rId64"/>
    <p:sldId id="565" r:id="rId65"/>
    <p:sldId id="566" r:id="rId66"/>
    <p:sldId id="567" r:id="rId67"/>
    <p:sldId id="568" r:id="rId68"/>
    <p:sldId id="569" r:id="rId69"/>
    <p:sldId id="570" r:id="rId70"/>
    <p:sldId id="571" r:id="rId71"/>
    <p:sldId id="572" r:id="rId72"/>
    <p:sldId id="573" r:id="rId73"/>
    <p:sldId id="574" r:id="rId74"/>
    <p:sldId id="575" r:id="rId75"/>
    <p:sldId id="576" r:id="rId76"/>
    <p:sldId id="577" r:id="rId77"/>
    <p:sldId id="734" r:id="rId78"/>
    <p:sldId id="735" r:id="rId79"/>
    <p:sldId id="578" r:id="rId80"/>
    <p:sldId id="579" r:id="rId81"/>
    <p:sldId id="580" r:id="rId82"/>
    <p:sldId id="581" r:id="rId83"/>
    <p:sldId id="394" r:id="rId84"/>
    <p:sldId id="395" r:id="rId85"/>
    <p:sldId id="397" r:id="rId86"/>
    <p:sldId id="396" r:id="rId87"/>
    <p:sldId id="398" r:id="rId88"/>
    <p:sldId id="730" r:id="rId89"/>
  </p:sldIdLst>
  <p:sldSz cx="12192000" cy="6858000"/>
  <p:notesSz cx="6858000" cy="9144000"/>
  <p:embeddedFontLst>
    <p:embeddedFont>
      <p:font typeface="Bell MT" panose="02020503060305020303" pitchFamily="18" charset="77"/>
      <p:regular r:id="rId91"/>
      <p:bold r:id="rId92"/>
      <p:italic r:id="rId93"/>
    </p:embeddedFont>
    <p:embeddedFont>
      <p:font typeface="Calibri" panose="020F0502020204030204" pitchFamily="34" charset="0"/>
      <p:regular r:id="rId94"/>
      <p:bold r:id="rId95"/>
      <p:italic r:id="rId96"/>
      <p:boldItalic r:id="rId97"/>
    </p:embeddedFont>
    <p:embeddedFont>
      <p:font typeface="Dakota" pitchFamily="2" charset="0"/>
      <p:regular r:id="rId98"/>
    </p:embeddedFont>
    <p:embeddedFont>
      <p:font typeface="Garamond" panose="02020404030301010803" pitchFamily="18" charset="0"/>
      <p:regular r:id="rId99"/>
      <p:bold r:id="rId100"/>
      <p:italic r:id="rId101"/>
      <p:boldItalic r:id="rId102"/>
    </p:embeddedFont>
    <p:embeddedFont>
      <p:font typeface="Gotham Light" panose="020B0604020202020204" pitchFamily="34" charset="0"/>
      <p:regular r:id="rId103"/>
      <p:italic r:id="rId104"/>
    </p:embeddedFont>
    <p:embeddedFont>
      <p:font typeface="ProFontWindows" panose="02000409000000000000" pitchFamily="49" charset="77"/>
      <p:regular r:id="rId105"/>
    </p:embeddedFont>
    <p:embeddedFont>
      <p:font typeface="Segoe UI" panose="020B0502040204020203" pitchFamily="34" charset="0"/>
      <p:regular r:id="rId106"/>
      <p:bold r:id="rId107"/>
      <p:italic r:id="rId108"/>
      <p:boldItalic r:id="rId109"/>
    </p:embeddedFont>
    <p:embeddedFont>
      <p:font typeface="Segoe UI Semilight" panose="020B0402040204020203" pitchFamily="34" charset="0"/>
      <p:regular r:id="rId110"/>
      <p:italic r:id="rId1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A1719"/>
    <a:srgbClr val="65686C"/>
    <a:srgbClr val="70717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68"/>
    <p:restoredTop sz="76813"/>
  </p:normalViewPr>
  <p:slideViewPr>
    <p:cSldViewPr snapToGrid="0">
      <p:cViewPr varScale="1">
        <p:scale>
          <a:sx n="51" d="100"/>
          <a:sy n="51" d="100"/>
        </p:scale>
        <p:origin x="224" y="128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-102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font" Target="fonts/font17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2.fntdata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13.fntdata"/><Relationship Id="rId108" Type="http://schemas.openxmlformats.org/officeDocument/2006/relationships/font" Target="fonts/font18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16.fntdata"/><Relationship Id="rId114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19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7.fntdata"/><Relationship Id="rId104" Type="http://schemas.openxmlformats.org/officeDocument/2006/relationships/font" Target="fonts/font14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font" Target="fonts/font20.fntdata"/><Relationship Id="rId115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10.fntdata"/><Relationship Id="rId105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BF72C-0086-D04C-8E4C-1048BC19C057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3E2D7-FD64-A948-8E54-C9ABEF028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9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(9/5/13 16:04) -----</a:t>
            </a:r>
          </a:p>
          <a:p>
            <a:r>
              <a:rPr lang="en-US"/>
              <a:t>fix mortality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35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Which of the following will browse the first seven variables of our dataset? (i.e. iso, country, longName, region, gbdRegion, income &amp; year)
https://www.polleverywhere.com/multiple_choice_polls/NwavYzI4jSs9AJDS4YgzW?display_state=instructions&amp;activity_state=opened&amp;state=opened&amp;flow=Engagement&amp;onscreen=persist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8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Which of the following will browse the first seven variables of our dataset? (i.e. iso, country, longName, region, gbdRegion, income &amp; year)
https://www.polleverywhere.com/multiple_choice_polls/NwavYzI4jSs9AJDS4YgzW?display_state=chart&amp;activity_state=opened&amp;state=opened&amp;flow=Engagement&amp;onscreen=persist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84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Which of the following will browse the first seven variables of our dataset? (i.e. iso, country, longName, region, gbdRegion, income &amp; year)
https://www.polleverywhere.com/multiple_choice_polls/NwavYzI4jSs9AJDS4YgzW?display_state=chart&amp;activity_state=closed&amp;state=closed&amp;flow=Engagement&amp;onscreen=persist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48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Which of the following would create a codebook for all variables related to children under 5 years of age?
https://www.polleverywhere.com/multiple_choice_polls/Am3YNlpFffYBqYaKavCaw?display_state=instructions&amp;activity_state=opened&amp;state=opened&amp;flow=Engagement&amp;onscreen=persist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64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Which of the following would create a codebook for all variables related to children under 5 years of age?
https://www.polleverywhere.com/multiple_choice_polls/Am3YNlpFffYBqYaKavCaw?display_state=chart&amp;activity_state=opened&amp;state=opened&amp;flow=Engagement&amp;onscreen=persist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11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Which of the following would create a codebook for all variables related to children under 5 years of age?
https://www.polleverywhere.com/multiple_choice_polls/Am3YNlpFffYBqYaKavCaw?display_state=chart&amp;activity_state=closed&amp;state=closed&amp;flow=Engagement&amp;onscreen=persist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51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 one income region shortcut for </a:t>
            </a:r>
            <a:r>
              <a:rPr lang="en-US" dirty="0" err="1"/>
              <a:t>indivudal</a:t>
            </a:r>
            <a:r>
              <a:rPr lang="en-US" dirty="0"/>
              <a:t>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59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totals – by default, it doesn’t show missing values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2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“, m” – shortcut for ", missing”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74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85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String variables = red</a:t>
            </a:r>
          </a:p>
          <a:p>
            <a:r>
              <a:rPr lang="en-US" dirty="0"/>
              <a:t>Numeric = black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73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Summarize </a:t>
            </a:r>
            <a:r>
              <a:rPr lang="en-US" dirty="0" err="1"/>
              <a:t>neoMR</a:t>
            </a:r>
            <a:r>
              <a:rPr lang="en-US" dirty="0"/>
              <a:t>, by income</a:t>
            </a:r>
          </a:p>
          <a:p>
            <a:r>
              <a:rPr lang="en-US" dirty="0"/>
              <a:t>Stat option (default is just to give mean </a:t>
            </a:r>
            <a:r>
              <a:rPr lang="en-US" dirty="0" err="1"/>
              <a:t>neoMR</a:t>
            </a:r>
            <a:r>
              <a:rPr lang="en-US" dirty="0"/>
              <a:t> in each income category)</a:t>
            </a:r>
          </a:p>
          <a:p>
            <a:r>
              <a:rPr lang="en-US" dirty="0"/>
              <a:t>Can specify what stats you want it to return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57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/// = continue reading code on next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856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what you’ve done so far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78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“” – equivalent of missing for a string in </a:t>
            </a:r>
            <a:r>
              <a:rPr lang="en-US" dirty="0" err="1"/>
              <a:t>stata</a:t>
            </a:r>
            <a:endParaRPr lang="en-US" dirty="0"/>
          </a:p>
          <a:p>
            <a:r>
              <a:rPr lang="en-US" dirty="0"/>
              <a:t>! =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2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 you want to run [optionally you have a </a:t>
            </a:r>
            <a:r>
              <a:rPr lang="en-US" dirty="0" err="1"/>
              <a:t>varlist</a:t>
            </a:r>
            <a:r>
              <a:rPr lang="en-US" dirty="0"/>
              <a:t> you want to specify or the variable you’d like to generate] [generate or replace command = x]</a:t>
            </a:r>
          </a:p>
          <a:p>
            <a:endParaRPr lang="en-US" dirty="0"/>
          </a:p>
          <a:p>
            <a:r>
              <a:rPr lang="en-US" dirty="0"/>
              <a:t>If statements go before comma, they aren’t considered options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07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Generate </a:t>
            </a:r>
            <a:r>
              <a:rPr lang="en-US" dirty="0" err="1"/>
              <a:t>schoolencomp</a:t>
            </a:r>
            <a:r>
              <a:rPr lang="en-US" dirty="0"/>
              <a:t> = </a:t>
            </a:r>
            <a:r>
              <a:rPr lang="en-US" dirty="0" err="1"/>
              <a:t>enrollAll</a:t>
            </a:r>
            <a:r>
              <a:rPr lang="en-US" dirty="0"/>
              <a:t>&gt;=99 if !missing(</a:t>
            </a:r>
            <a:r>
              <a:rPr lang="en-US" dirty="0" err="1"/>
              <a:t>enrollAll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11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58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 label work on plots</a:t>
            </a:r>
          </a:p>
          <a:p>
            <a:r>
              <a:rPr lang="en-US" dirty="0"/>
              <a:t>Similar to glimpse in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81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Codebook is good for datasets of modest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06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Warning: variable has embedded blanks – some spaces are included in value (United States)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94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Obs</a:t>
            </a:r>
            <a:r>
              <a:rPr lang="en-US" dirty="0"/>
              <a:t>&gt;. – picks up .a, .b, etc. missing values</a:t>
            </a:r>
          </a:p>
          <a:p>
            <a:r>
              <a:rPr lang="en-US" dirty="0" err="1"/>
              <a:t>Obs</a:t>
            </a:r>
            <a:r>
              <a:rPr lang="en-US" dirty="0"/>
              <a:t>&lt;. – </a:t>
            </a:r>
            <a:r>
              <a:rPr lang="en-US" dirty="0" err="1"/>
              <a:t>nonmissing</a:t>
            </a:r>
            <a:r>
              <a:rPr lang="en-US" dirty="0"/>
              <a:t> values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1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00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Myvar</a:t>
            </a:r>
            <a:r>
              <a:rPr lang="en-US" dirty="0"/>
              <a:t> </a:t>
            </a:r>
            <a:r>
              <a:rPr lang="en-US" dirty="0" err="1"/>
              <a:t>thisvar</a:t>
            </a:r>
            <a:r>
              <a:rPr lang="en-US" dirty="0"/>
              <a:t> that var – three variables</a:t>
            </a:r>
          </a:p>
          <a:p>
            <a:r>
              <a:rPr lang="en-US" dirty="0" err="1"/>
              <a:t>Myvar</a:t>
            </a:r>
            <a:r>
              <a:rPr lang="en-US" dirty="0"/>
              <a:t>* variables starting with </a:t>
            </a:r>
            <a:r>
              <a:rPr lang="en-US" dirty="0" err="1"/>
              <a:t>myvra</a:t>
            </a:r>
            <a:endParaRPr lang="en-US" dirty="0"/>
          </a:p>
          <a:p>
            <a:r>
              <a:rPr lang="en-US" dirty="0"/>
              <a:t>*var variables ending with ‘var’</a:t>
            </a:r>
          </a:p>
          <a:p>
            <a:r>
              <a:rPr lang="en-US" dirty="0"/>
              <a:t>My*var variables starting with my &amp; ending with ‘var’ with any number of characters </a:t>
            </a:r>
            <a:r>
              <a:rPr lang="en-US" dirty="0" err="1"/>
              <a:t>inbetween</a:t>
            </a:r>
            <a:endParaRPr lang="en-US" dirty="0"/>
          </a:p>
          <a:p>
            <a:r>
              <a:rPr lang="en-US" dirty="0" err="1"/>
              <a:t>My?var</a:t>
            </a:r>
            <a:r>
              <a:rPr lang="en-US" dirty="0"/>
              <a:t> – variables starting with ‘my’ and ending with ‘var’ with one other character </a:t>
            </a:r>
            <a:r>
              <a:rPr lang="en-US" dirty="0" err="1"/>
              <a:t>inbetween</a:t>
            </a:r>
            <a:endParaRPr lang="en-US" dirty="0"/>
          </a:p>
          <a:p>
            <a:r>
              <a:rPr lang="en-US" dirty="0"/>
              <a:t>This-that – variables this through that, inclusive (good if variables are ordered how you want them to be)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01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3CBF64-5C15-EF49-9B94-17918A8ED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9" y="210213"/>
            <a:ext cx="2589529" cy="129476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4" y="6010845"/>
            <a:ext cx="12202617" cy="856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8368" y="2268665"/>
            <a:ext cx="10363200" cy="820737"/>
          </a:xfrm>
        </p:spPr>
        <p:txBody>
          <a:bodyPr anchor="b"/>
          <a:lstStyle>
            <a:lvl1pPr>
              <a:defRPr sz="45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84719" y="3648711"/>
            <a:ext cx="10386484" cy="430887"/>
          </a:xfrm>
        </p:spPr>
        <p:txBody>
          <a:bodyPr/>
          <a:lstStyle>
            <a:lvl1pPr>
              <a:buFontTx/>
              <a:buNone/>
              <a:defRPr sz="240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09601" y="3361199"/>
            <a:ext cx="10972801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644108" y="5490668"/>
            <a:ext cx="3824561" cy="285257"/>
            <a:chOff x="457200" y="4117997"/>
            <a:chExt cx="2868422" cy="213943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>
              <a:lum bright="-30000"/>
            </a:blip>
            <a:srcRect l="13858"/>
            <a:stretch/>
          </p:blipFill>
          <p:spPr>
            <a:xfrm>
              <a:off x="837644" y="4117998"/>
              <a:ext cx="2487978" cy="21394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 rotWithShape="1">
            <a:blip r:embed="rId4">
              <a:lum/>
            </a:blip>
            <a:srcRect r="87556"/>
            <a:stretch/>
          </p:blipFill>
          <p:spPr>
            <a:xfrm>
              <a:off x="457200" y="4117997"/>
              <a:ext cx="359411" cy="213942"/>
            </a:xfrm>
            <a:prstGeom prst="rect">
              <a:avLst/>
            </a:prstGeom>
          </p:spPr>
        </p:pic>
      </p:grpSp>
      <p:pic>
        <p:nvPicPr>
          <p:cNvPr id="16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258" y="5520914"/>
            <a:ext cx="4101143" cy="25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06644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3706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20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1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4720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47034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347034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8235676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235676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09601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9601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9601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02099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79228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Grp="1" noChangeArrowheads="1"/>
          </p:cNvSpPr>
          <p:nvPr>
            <p:ph type="sldNum" sz="quarter" idx="18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9851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5358" y="227754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9" y="1250268"/>
            <a:ext cx="3115732" cy="4656499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267202" y="1250269"/>
            <a:ext cx="7251700" cy="46672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1378582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6136" y="23601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8" y="4895196"/>
            <a:ext cx="10972801" cy="648965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6138" y="1214443"/>
            <a:ext cx="10979149" cy="35467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8695222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"/>
            <a:ext cx="12192000" cy="60325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84718" y="22473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4719" y="2372554"/>
            <a:ext cx="5494604" cy="3150276"/>
          </a:xfrm>
        </p:spPr>
        <p:txBody>
          <a:bodyPr lIns="91440" r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238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2473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66"/>
            <a:ext cx="12192000" cy="4917323"/>
          </a:xfrm>
        </p:spPr>
        <p:txBody>
          <a:bodyPr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5975133"/>
            <a:ext cx="10972801" cy="882624"/>
          </a:xfrm>
        </p:spPr>
        <p:txBody>
          <a:bodyPr bIns="13716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 b="0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41970768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27754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70"/>
            <a:ext cx="12192000" cy="5819333"/>
          </a:xfrm>
        </p:spPr>
        <p:txBody>
          <a:bodyPr>
            <a:normAutofit/>
          </a:bodyPr>
          <a:lstStyle>
            <a:lvl1pPr marL="0" indent="0">
              <a:buNone/>
              <a:defRPr sz="2933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735167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2000" cy="6858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0212073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990601"/>
            <a:ext cx="10363200" cy="705283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914400" y="2895601"/>
            <a:ext cx="5238749" cy="162433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</a:p>
          <a:p>
            <a:endParaRPr lang="en-US"/>
          </a:p>
          <a:p>
            <a:r>
              <a:rPr lang="en-US"/>
              <a:t>Name</a:t>
            </a:r>
          </a:p>
          <a:p>
            <a:r>
              <a:rPr lang="en-US"/>
              <a:t>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1868821"/>
            <a:ext cx="10386484" cy="927100"/>
          </a:xfrm>
        </p:spPr>
        <p:txBody>
          <a:bodyPr/>
          <a:lstStyle>
            <a:lvl1pPr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674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pPr>
              <a:defRPr/>
            </a:pPr>
            <a:fld id="{58394BBC-E024-1040-A257-0D0B61BE5F2D}" type="datetime1">
              <a:rPr lang="en-US" smtClean="0"/>
              <a:pPr>
                <a:defRPr/>
              </a:pPr>
              <a:t>11/4/22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320C262-E821-234F-991C-AE4526E9698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114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3CBF64-5C15-EF49-9B94-17918A8ED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9" y="210213"/>
            <a:ext cx="2589528" cy="129476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4" y="6010845"/>
            <a:ext cx="12202617" cy="856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8368" y="2268666"/>
            <a:ext cx="10363200" cy="820737"/>
          </a:xfrm>
        </p:spPr>
        <p:txBody>
          <a:bodyPr anchor="b"/>
          <a:lstStyle>
            <a:lvl1pPr>
              <a:defRPr sz="45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84719" y="3648711"/>
            <a:ext cx="10386484" cy="430887"/>
          </a:xfrm>
        </p:spPr>
        <p:txBody>
          <a:bodyPr/>
          <a:lstStyle>
            <a:lvl1pPr>
              <a:buFontTx/>
              <a:buNone/>
              <a:defRPr sz="240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09601" y="3361199"/>
            <a:ext cx="10972801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644106" y="5490669"/>
            <a:ext cx="3824564" cy="285257"/>
            <a:chOff x="457200" y="4117997"/>
            <a:chExt cx="2868422" cy="213943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>
              <a:lum bright="-30000"/>
            </a:blip>
            <a:srcRect l="13858"/>
            <a:stretch/>
          </p:blipFill>
          <p:spPr>
            <a:xfrm>
              <a:off x="837644" y="4117998"/>
              <a:ext cx="2487978" cy="21394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 rotWithShape="1">
            <a:blip r:embed="rId4">
              <a:lum/>
            </a:blip>
            <a:srcRect r="87556"/>
            <a:stretch/>
          </p:blipFill>
          <p:spPr>
            <a:xfrm>
              <a:off x="457200" y="4117997"/>
              <a:ext cx="359411" cy="213942"/>
            </a:xfrm>
            <a:prstGeom prst="rect">
              <a:avLst/>
            </a:prstGeom>
          </p:spPr>
        </p:pic>
      </p:grpSp>
      <p:pic>
        <p:nvPicPr>
          <p:cNvPr id="16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258" y="5520914"/>
            <a:ext cx="4101143" cy="25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02686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6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2"/>
            <a:ext cx="10972801" cy="4425287"/>
          </a:xfrm>
        </p:spPr>
        <p:txBody>
          <a:bodyPr/>
          <a:lstStyle>
            <a:lvl1pPr>
              <a:buClr>
                <a:schemeClr val="accent1"/>
              </a:buClr>
              <a:buSzPct val="120000"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5" smtClean="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7967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6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2"/>
            <a:ext cx="10972801" cy="4425287"/>
          </a:xfrm>
        </p:spPr>
        <p:txBody>
          <a:bodyPr/>
          <a:lstStyle>
            <a:lvl1pPr>
              <a:buClr>
                <a:schemeClr val="accent1"/>
              </a:buClr>
              <a:buSzPct val="120000"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7" smtClean="0">
                <a:solidFill>
                  <a:schemeClr val="tx1"/>
                </a:solidFill>
              </a:defRPr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2457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o fir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>
            <a:lvl1pPr>
              <a:defRPr sz="346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5"/>
            <a:ext cx="10972801" cy="4452583"/>
          </a:xfrm>
        </p:spPr>
        <p:txBody>
          <a:bodyPr/>
          <a:lstStyle>
            <a:lvl1pPr marL="0" indent="0">
              <a:buClr>
                <a:schemeClr val="accent1"/>
              </a:buClr>
              <a:buSzPct val="120000"/>
              <a:buNone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892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>
            <a:lvl1pPr>
              <a:defRPr sz="3468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4"/>
            <a:ext cx="10972801" cy="4316105"/>
          </a:xfrm>
        </p:spPr>
        <p:txBody>
          <a:bodyPr/>
          <a:lstStyle>
            <a:lvl1pPr marL="459293" indent="-459293">
              <a:buClr>
                <a:schemeClr val="accent1"/>
              </a:buClr>
              <a:buSzPct val="100000"/>
              <a:buFont typeface="+mj-lt"/>
              <a:buAutoNum type="arabicPeriod"/>
              <a:defRPr sz="2401">
                <a:solidFill>
                  <a:schemeClr val="tx1"/>
                </a:solidFill>
              </a:defRPr>
            </a:lvl1pPr>
            <a:lvl2pPr marL="863552" indent="-380978">
              <a:buSzPct val="90000"/>
              <a:buFont typeface="+mj-lt"/>
              <a:buAutoNum type="alphaLcPeriod"/>
              <a:defRPr sz="2135">
                <a:solidFill>
                  <a:schemeClr val="tx1"/>
                </a:solidFill>
              </a:defRPr>
            </a:lvl2pPr>
            <a:lvl3pPr marL="1185268" indent="-264568">
              <a:buSzPct val="90000"/>
              <a:buFont typeface="+mj-lt"/>
              <a:buAutoNum type="romanLcPeriod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526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7196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44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253431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4717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598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4720" y="997807"/>
            <a:ext cx="5386917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567" indent="0">
              <a:buNone/>
              <a:defRPr sz="2667" b="1"/>
            </a:lvl2pPr>
            <a:lvl3pPr marL="1219132" indent="0">
              <a:buNone/>
              <a:defRPr sz="2401" b="1"/>
            </a:lvl3pPr>
            <a:lvl4pPr marL="1828700" indent="0">
              <a:buNone/>
              <a:defRPr sz="2135" b="1"/>
            </a:lvl4pPr>
            <a:lvl5pPr marL="2438267" indent="0">
              <a:buNone/>
              <a:defRPr sz="2135" b="1"/>
            </a:lvl5pPr>
            <a:lvl6pPr marL="3047832" indent="0">
              <a:buNone/>
              <a:defRPr sz="2135" b="1"/>
            </a:lvl6pPr>
            <a:lvl7pPr marL="3657399" indent="0">
              <a:buNone/>
              <a:defRPr sz="2135" b="1"/>
            </a:lvl7pPr>
            <a:lvl8pPr marL="4266965" indent="0">
              <a:buNone/>
              <a:defRPr sz="2135" b="1"/>
            </a:lvl8pPr>
            <a:lvl9pPr marL="4876533" indent="0">
              <a:buNone/>
              <a:defRPr sz="213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720" y="1828803"/>
            <a:ext cx="5386917" cy="4053388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009683"/>
            <a:ext cx="5389033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567" indent="0">
              <a:buNone/>
              <a:defRPr sz="2667" b="1"/>
            </a:lvl2pPr>
            <a:lvl3pPr marL="1219132" indent="0">
              <a:buNone/>
              <a:defRPr sz="2401" b="1"/>
            </a:lvl3pPr>
            <a:lvl4pPr marL="1828700" indent="0">
              <a:buNone/>
              <a:defRPr sz="2135" b="1"/>
            </a:lvl4pPr>
            <a:lvl5pPr marL="2438267" indent="0">
              <a:buNone/>
              <a:defRPr sz="2135" b="1"/>
            </a:lvl5pPr>
            <a:lvl6pPr marL="3047832" indent="0">
              <a:buNone/>
              <a:defRPr sz="2135" b="1"/>
            </a:lvl6pPr>
            <a:lvl7pPr marL="3657399" indent="0">
              <a:buNone/>
              <a:defRPr sz="2135" b="1"/>
            </a:lvl7pPr>
            <a:lvl8pPr marL="4266965" indent="0">
              <a:buNone/>
              <a:defRPr sz="2135" b="1"/>
            </a:lvl8pPr>
            <a:lvl9pPr marL="4876533" indent="0">
              <a:buNone/>
              <a:defRPr sz="213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1840679"/>
            <a:ext cx="5389033" cy="4055159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799"/>
              </a:spcBef>
              <a:defRPr sz="16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4717" y="225734"/>
            <a:ext cx="10922000" cy="6260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4902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37069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20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1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4720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47034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347034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8235676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235676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09601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9601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9601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02099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79228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Grp="1" noChangeArrowheads="1"/>
          </p:cNvSpPr>
          <p:nvPr>
            <p:ph type="sldNum" sz="quarter" idx="18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442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5356" y="227754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9" y="1250268"/>
            <a:ext cx="3115732" cy="4656499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267202" y="1250269"/>
            <a:ext cx="7251700" cy="46672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3210922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o fir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4"/>
            <a:ext cx="10922000" cy="626005"/>
          </a:xfrm>
        </p:spPr>
        <p:txBody>
          <a:bodyPr/>
          <a:lstStyle>
            <a:lvl1pPr>
              <a:defRPr sz="346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5"/>
            <a:ext cx="10972801" cy="4452583"/>
          </a:xfrm>
        </p:spPr>
        <p:txBody>
          <a:bodyPr/>
          <a:lstStyle>
            <a:lvl1pPr marL="0" indent="0">
              <a:buClr>
                <a:schemeClr val="accent1"/>
              </a:buClr>
              <a:buSzPct val="120000"/>
              <a:buNone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44514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6136" y="23601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8" y="4895192"/>
            <a:ext cx="10972801" cy="648968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6140" y="1214443"/>
            <a:ext cx="10979149" cy="35467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877251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2"/>
            <a:ext cx="12192000" cy="60325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84718" y="22473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4719" y="2372554"/>
            <a:ext cx="5494604" cy="3150276"/>
          </a:xfrm>
        </p:spPr>
        <p:txBody>
          <a:bodyPr lIns="91440" r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5449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2473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66"/>
            <a:ext cx="12192000" cy="4917323"/>
          </a:xfrm>
        </p:spPr>
        <p:txBody>
          <a:bodyPr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5975133"/>
            <a:ext cx="10972801" cy="882624"/>
          </a:xfrm>
        </p:spPr>
        <p:txBody>
          <a:bodyPr bIns="13716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 b="0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367260094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27754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67"/>
            <a:ext cx="12192000" cy="5819336"/>
          </a:xfrm>
        </p:spPr>
        <p:txBody>
          <a:bodyPr>
            <a:normAutofit/>
          </a:bodyPr>
          <a:lstStyle>
            <a:lvl1pPr marL="0" indent="0">
              <a:buNone/>
              <a:defRPr sz="2933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5333528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2000" cy="6858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5101161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DDCE-EFC7-4997-B693-00C81DDA8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570976"/>
            <a:ext cx="9144000" cy="193899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0F4C2-A060-41D9-ADF7-D01BDD34B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7"/>
            <a:ext cx="9144000" cy="1655763"/>
          </a:xfrm>
        </p:spPr>
        <p:txBody>
          <a:bodyPr/>
          <a:lstStyle>
            <a:lvl1pPr marL="0" indent="0" algn="ctr">
              <a:buNone/>
              <a:defRPr sz="2401"/>
            </a:lvl1pPr>
            <a:lvl2pPr marL="457187" indent="0" algn="ctr">
              <a:buNone/>
              <a:defRPr sz="2001"/>
            </a:lvl2pPr>
            <a:lvl3pPr marL="914372" indent="0" algn="ctr">
              <a:buNone/>
              <a:defRPr sz="1800"/>
            </a:lvl3pPr>
            <a:lvl4pPr marL="1371559" indent="0" algn="ctr">
              <a:buNone/>
              <a:defRPr sz="1600"/>
            </a:lvl4pPr>
            <a:lvl5pPr marL="1828746" indent="0" algn="ctr">
              <a:buNone/>
              <a:defRPr sz="1600"/>
            </a:lvl5pPr>
            <a:lvl6pPr marL="2285931" indent="0" algn="ctr">
              <a:buNone/>
              <a:defRPr sz="1600"/>
            </a:lvl6pPr>
            <a:lvl7pPr marL="2743117" indent="0" algn="ctr">
              <a:buNone/>
              <a:defRPr sz="1600"/>
            </a:lvl7pPr>
            <a:lvl8pPr marL="3200304" indent="0" algn="ctr">
              <a:buNone/>
              <a:defRPr sz="1600"/>
            </a:lvl8pPr>
            <a:lvl9pPr marL="365749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814E2-831B-419C-8C97-A539C6043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DA6F061-0A21-4589-8FF9-B0816AC854A6}" type="datetimeFigureOut">
              <a:rPr lang="en-US" smtClean="0"/>
              <a:pPr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D79A4-657D-4434-9F40-18F146D5B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D36C5-75F5-40C4-B70E-E18868AB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96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4"/>
            <a:ext cx="10922000" cy="626005"/>
          </a:xfrm>
        </p:spPr>
        <p:txBody>
          <a:bodyPr/>
          <a:lstStyle>
            <a:lvl1pPr>
              <a:defRPr sz="3468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4"/>
            <a:ext cx="10972801" cy="4316105"/>
          </a:xfrm>
        </p:spPr>
        <p:txBody>
          <a:bodyPr/>
          <a:lstStyle>
            <a:lvl1pPr marL="459351" indent="-459351">
              <a:buClr>
                <a:schemeClr val="accent1"/>
              </a:buClr>
              <a:buSzPct val="100000"/>
              <a:buFont typeface="+mj-lt"/>
              <a:buAutoNum type="arabicPeriod"/>
              <a:defRPr sz="2401">
                <a:solidFill>
                  <a:schemeClr val="tx1"/>
                </a:solidFill>
              </a:defRPr>
            </a:lvl1pPr>
            <a:lvl2pPr marL="863666" indent="-381029">
              <a:buSzPct val="90000"/>
              <a:buFont typeface="+mj-lt"/>
              <a:buAutoNum type="alphaLcPeriod"/>
              <a:defRPr sz="2135">
                <a:solidFill>
                  <a:schemeClr val="tx1"/>
                </a:solidFill>
              </a:defRPr>
            </a:lvl2pPr>
            <a:lvl3pPr marL="1185421" indent="-264604">
              <a:buSzPct val="90000"/>
              <a:buFont typeface="+mj-lt"/>
              <a:buAutoNum type="romanLcPeriod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822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6796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2377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07668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4717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75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4720" y="997807"/>
            <a:ext cx="5386917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646" indent="0">
              <a:buNone/>
              <a:defRPr sz="2667" b="1"/>
            </a:lvl2pPr>
            <a:lvl3pPr marL="1219294" indent="0">
              <a:buNone/>
              <a:defRPr sz="2401" b="1"/>
            </a:lvl3pPr>
            <a:lvl4pPr marL="1828938" indent="0">
              <a:buNone/>
              <a:defRPr sz="2135" b="1"/>
            </a:lvl4pPr>
            <a:lvl5pPr marL="2438584" indent="0">
              <a:buNone/>
              <a:defRPr sz="2135" b="1"/>
            </a:lvl5pPr>
            <a:lvl6pPr marL="3048232" indent="0">
              <a:buNone/>
              <a:defRPr sz="2135" b="1"/>
            </a:lvl6pPr>
            <a:lvl7pPr marL="3657878" indent="0">
              <a:buNone/>
              <a:defRPr sz="2135" b="1"/>
            </a:lvl7pPr>
            <a:lvl8pPr marL="4267523" indent="0">
              <a:buNone/>
              <a:defRPr sz="2135" b="1"/>
            </a:lvl8pPr>
            <a:lvl9pPr marL="4877170" indent="0">
              <a:buNone/>
              <a:defRPr sz="213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720" y="1828801"/>
            <a:ext cx="5386917" cy="4053385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009683"/>
            <a:ext cx="5389033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646" indent="0">
              <a:buNone/>
              <a:defRPr sz="2667" b="1"/>
            </a:lvl2pPr>
            <a:lvl3pPr marL="1219294" indent="0">
              <a:buNone/>
              <a:defRPr sz="2401" b="1"/>
            </a:lvl3pPr>
            <a:lvl4pPr marL="1828938" indent="0">
              <a:buNone/>
              <a:defRPr sz="2135" b="1"/>
            </a:lvl4pPr>
            <a:lvl5pPr marL="2438584" indent="0">
              <a:buNone/>
              <a:defRPr sz="2135" b="1"/>
            </a:lvl5pPr>
            <a:lvl6pPr marL="3048232" indent="0">
              <a:buNone/>
              <a:defRPr sz="2135" b="1"/>
            </a:lvl6pPr>
            <a:lvl7pPr marL="3657878" indent="0">
              <a:buNone/>
              <a:defRPr sz="2135" b="1"/>
            </a:lvl7pPr>
            <a:lvl8pPr marL="4267523" indent="0">
              <a:buNone/>
              <a:defRPr sz="2135" b="1"/>
            </a:lvl8pPr>
            <a:lvl9pPr marL="4877170" indent="0">
              <a:buNone/>
              <a:defRPr sz="213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1840679"/>
            <a:ext cx="5389033" cy="4055159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799"/>
              </a:spcBef>
              <a:defRPr sz="16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4717" y="225733"/>
            <a:ext cx="10922000" cy="6260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023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emf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4717" y="225734"/>
            <a:ext cx="10922000" cy="626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4719" y="1144592"/>
            <a:ext cx="10932584" cy="4232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4" y="6545117"/>
            <a:ext cx="12202617" cy="32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5" smtClean="0">
                <a:solidFill>
                  <a:schemeClr val="tx1"/>
                </a:solidFill>
                <a:latin typeface="Segoe UI" panose="020B0502040204020203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090" y="6176779"/>
            <a:ext cx="3142445" cy="1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02112" y="6137147"/>
            <a:ext cx="3749757" cy="270420"/>
            <a:chOff x="451582" y="4588285"/>
            <a:chExt cx="3011671" cy="217192"/>
          </a:xfrm>
        </p:grpSpPr>
        <p:pic>
          <p:nvPicPr>
            <p:cNvPr id="16" name="Picture 15" descr="IHME_logo_acr_RGB_sm.png"/>
            <p:cNvPicPr>
              <a:picLocks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82" y="4588285"/>
              <a:ext cx="670914" cy="217192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 userDrawn="1"/>
          </p:nvCxnSpPr>
          <p:spPr>
            <a:xfrm>
              <a:off x="1263573" y="4605293"/>
              <a:ext cx="0" cy="189061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3">
              <a:lum bright="-30000"/>
            </a:blip>
            <a:srcRect l="13858"/>
            <a:stretch/>
          </p:blipFill>
          <p:spPr>
            <a:xfrm>
              <a:off x="1679866" y="4623146"/>
              <a:ext cx="1783387" cy="15335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/>
            </p:cNvPicPr>
            <p:nvPr userDrawn="1"/>
          </p:nvPicPr>
          <p:blipFill rotWithShape="1">
            <a:blip r:embed="rId23">
              <a:lum/>
            </a:blip>
            <a:srcRect r="87556"/>
            <a:stretch/>
          </p:blipFill>
          <p:spPr>
            <a:xfrm>
              <a:off x="1392699" y="4625681"/>
              <a:ext cx="257864" cy="153354"/>
            </a:xfrm>
            <a:prstGeom prst="rect">
              <a:avLst/>
            </a:prstGeom>
          </p:spPr>
        </p:pic>
      </p:grpSp>
      <p:pic>
        <p:nvPicPr>
          <p:cNvPr id="13" name="Picture 12" descr="ihmeLogo.pn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1" y="6172200"/>
            <a:ext cx="1761759" cy="42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76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468" b="1">
          <a:solidFill>
            <a:schemeClr val="accent1"/>
          </a:solidFill>
          <a:latin typeface="Segoe UI" panose="020B0502040204020203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5pPr>
      <a:lvl6pPr marL="609646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6pPr>
      <a:lvl7pPr marL="121929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7pPr>
      <a:lvl8pPr marL="1828938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8pPr>
      <a:lvl9pPr marL="243858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9pPr>
    </p:titleStyle>
    <p:bodyStyle>
      <a:lvl1pPr marL="309056" indent="-309056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120000"/>
        <a:buChar char="•"/>
        <a:defRPr sz="2401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755706" indent="-294238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Courier New" pitchFamily="49" charset="0"/>
        <a:buChar char="o"/>
        <a:defRPr sz="2135">
          <a:solidFill>
            <a:schemeClr val="tx1"/>
          </a:solidFill>
          <a:latin typeface="Segoe UI" panose="020B0502040204020203" pitchFamily="34" charset="0"/>
        </a:defRPr>
      </a:lvl2pPr>
      <a:lvl3pPr marL="1217176" indent="-309056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─"/>
        <a:defRPr sz="1868">
          <a:solidFill>
            <a:schemeClr val="tx1"/>
          </a:solidFill>
          <a:latin typeface="Segoe UI" panose="020B0502040204020203" pitchFamily="34" charset="0"/>
        </a:defRPr>
      </a:lvl3pPr>
      <a:lvl4pPr marL="1678645" indent="-309056" algn="l" rtl="0" eaLnBrk="1" fontAlgn="base" hangingPunct="1">
        <a:spcBef>
          <a:spcPct val="45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2135">
          <a:solidFill>
            <a:srgbClr val="404040"/>
          </a:solidFill>
          <a:latin typeface="+mn-lt"/>
        </a:defRPr>
      </a:lvl4pPr>
      <a:lvl5pPr marL="2129527" indent="-298474" algn="l" rtl="0" eaLnBrk="1" fontAlgn="base" hangingPunct="1">
        <a:spcBef>
          <a:spcPct val="45000"/>
        </a:spcBef>
        <a:spcAft>
          <a:spcPct val="0"/>
        </a:spcAft>
        <a:buChar char="»"/>
        <a:defRPr sz="2135">
          <a:solidFill>
            <a:schemeClr val="tx1"/>
          </a:solidFill>
          <a:latin typeface="+mn-lt"/>
        </a:defRPr>
      </a:lvl5pPr>
      <a:lvl6pPr marL="2739173" indent="-298474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3348820" indent="-298474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958466" indent="-298474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4568111" indent="-298474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609646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219294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828938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4pPr>
      <a:lvl5pPr marL="2438584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5pPr>
      <a:lvl6pPr marL="3048232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6pPr>
      <a:lvl7pPr marL="3657878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7pPr>
      <a:lvl8pPr marL="4267523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8pPr>
      <a:lvl9pPr marL="4877170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4717" y="225736"/>
            <a:ext cx="10922000" cy="626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4719" y="1144588"/>
            <a:ext cx="10932584" cy="423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4" y="6545119"/>
            <a:ext cx="12202617" cy="32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7" smtClean="0">
                <a:solidFill>
                  <a:schemeClr val="tx1"/>
                </a:solidFill>
                <a:latin typeface="Segoe UI" panose="020B0502040204020203" pitchFamily="34" charset="0"/>
              </a:defRPr>
            </a:lvl1pPr>
          </a:lstStyle>
          <a:p>
            <a:fld id="{BDF3FB86-03E8-4A7E-9B15-6FD0A80CAE9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092" y="6176779"/>
            <a:ext cx="3142445" cy="1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02114" y="6137147"/>
            <a:ext cx="3749757" cy="270420"/>
            <a:chOff x="451582" y="4588285"/>
            <a:chExt cx="3011671" cy="217192"/>
          </a:xfrm>
        </p:grpSpPr>
        <p:pic>
          <p:nvPicPr>
            <p:cNvPr id="16" name="Picture 15" descr="IHME_logo_acr_RGB_sm.png"/>
            <p:cNvPicPr>
              <a:picLocks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82" y="4588285"/>
              <a:ext cx="670914" cy="217192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 userDrawn="1"/>
          </p:nvCxnSpPr>
          <p:spPr>
            <a:xfrm>
              <a:off x="1263573" y="4605293"/>
              <a:ext cx="0" cy="189061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2">
              <a:lum bright="-30000"/>
            </a:blip>
            <a:srcRect l="13858"/>
            <a:stretch/>
          </p:blipFill>
          <p:spPr>
            <a:xfrm>
              <a:off x="1679866" y="4623146"/>
              <a:ext cx="1783387" cy="15335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/>
            </p:cNvPicPr>
            <p:nvPr userDrawn="1"/>
          </p:nvPicPr>
          <p:blipFill rotWithShape="1">
            <a:blip r:embed="rId22">
              <a:lum/>
            </a:blip>
            <a:srcRect r="87556"/>
            <a:stretch/>
          </p:blipFill>
          <p:spPr>
            <a:xfrm>
              <a:off x="1392699" y="4625681"/>
              <a:ext cx="257864" cy="153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9225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468" b="1">
          <a:solidFill>
            <a:schemeClr val="accent1"/>
          </a:solidFill>
          <a:latin typeface="Segoe UI" panose="020B0502040204020203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5pPr>
      <a:lvl6pPr marL="609567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6pPr>
      <a:lvl7pPr marL="1219132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7pPr>
      <a:lvl8pPr marL="18287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8pPr>
      <a:lvl9pPr marL="2438267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9pPr>
    </p:titleStyle>
    <p:bodyStyle>
      <a:lvl1pPr marL="309016" indent="-309016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120000"/>
        <a:buChar char="•"/>
        <a:defRPr sz="2401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755608" indent="-294201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Courier New" pitchFamily="49" charset="0"/>
        <a:buChar char="o"/>
        <a:defRPr sz="2135">
          <a:solidFill>
            <a:schemeClr val="tx1"/>
          </a:solidFill>
          <a:latin typeface="Segoe UI" panose="020B0502040204020203" pitchFamily="34" charset="0"/>
        </a:defRPr>
      </a:lvl2pPr>
      <a:lvl3pPr marL="1217018" indent="-309016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─"/>
        <a:defRPr sz="1868">
          <a:solidFill>
            <a:schemeClr val="tx1"/>
          </a:solidFill>
          <a:latin typeface="Segoe UI" panose="020B0502040204020203" pitchFamily="34" charset="0"/>
        </a:defRPr>
      </a:lvl3pPr>
      <a:lvl4pPr marL="1678425" indent="-309016" algn="l" rtl="0" eaLnBrk="1" fontAlgn="base" hangingPunct="1">
        <a:spcBef>
          <a:spcPct val="45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2135">
          <a:solidFill>
            <a:srgbClr val="404040"/>
          </a:solidFill>
          <a:latin typeface="+mn-lt"/>
        </a:defRPr>
      </a:lvl4pPr>
      <a:lvl5pPr marL="2129248" indent="-298435" algn="l" rtl="0" eaLnBrk="1" fontAlgn="base" hangingPunct="1">
        <a:spcBef>
          <a:spcPct val="45000"/>
        </a:spcBef>
        <a:spcAft>
          <a:spcPct val="0"/>
        </a:spcAft>
        <a:buChar char="»"/>
        <a:defRPr sz="2135">
          <a:solidFill>
            <a:schemeClr val="tx1"/>
          </a:solidFill>
          <a:latin typeface="+mn-lt"/>
        </a:defRPr>
      </a:lvl5pPr>
      <a:lvl6pPr marL="2738816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3348383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957948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4567515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609567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2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0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4pPr>
      <a:lvl5pPr marL="2438267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5pPr>
      <a:lvl6pPr marL="3047832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6pPr>
      <a:lvl7pPr marL="3657399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7pPr>
      <a:lvl8pPr marL="4266965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8pPr>
      <a:lvl9pPr marL="4876533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3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4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5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6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anvas.uw.edu/courses/1580161/files/95696422" TargetMode="Externa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368" y="2333024"/>
            <a:ext cx="10363200" cy="769441"/>
          </a:xfrm>
        </p:spPr>
        <p:txBody>
          <a:bodyPr/>
          <a:lstStyle/>
          <a:p>
            <a:r>
              <a:rPr lang="en-US" sz="4400" b="0" dirty="0">
                <a:solidFill>
                  <a:schemeClr val="accent2">
                    <a:lumMod val="75000"/>
                  </a:schemeClr>
                </a:solidFill>
              </a:rPr>
              <a:t>Epi 510: Introduction to Stata II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950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5B3020-F395-4D91-9CEC-089FE36E95D4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59036" y="1478961"/>
            <a:ext cx="7780337" cy="1836738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codebook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returns more detailed info about</a:t>
            </a:r>
            <a:br>
              <a:rPr lang="en-US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each variable in a codebook format 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623991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codebook</a:t>
            </a:r>
          </a:p>
        </p:txBody>
      </p:sp>
    </p:spTree>
    <p:extLst>
      <p:ext uri="{BB962C8B-B14F-4D97-AF65-F5344CB8AC3E}">
        <p14:creationId xmlns:p14="http://schemas.microsoft.com/office/powerpoint/2010/main" val="288796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49469"/>
            <a:ext cx="8686800" cy="5769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520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82705" y="1581150"/>
            <a:ext cx="7564437" cy="995337"/>
          </a:xfrm>
        </p:spPr>
        <p:txBody>
          <a:bodyPr/>
          <a:lstStyle/>
          <a:p>
            <a:r>
              <a:rPr lang="en-US" b="0">
                <a:solidFill>
                  <a:schemeClr val="tx1"/>
                </a:solidFill>
              </a:rPr>
              <a:t>Look through the output</a:t>
            </a:r>
            <a:br>
              <a:rPr lang="en-US" b="0">
                <a:solidFill>
                  <a:schemeClr val="tx1"/>
                </a:solidFill>
              </a:rPr>
            </a:br>
            <a:r>
              <a:rPr lang="en-US" sz="2400" b="0">
                <a:solidFill>
                  <a:schemeClr val="tx1"/>
                </a:solidFill>
              </a:rPr>
              <a:t>Compare output for numeric &amp; string </a:t>
            </a:r>
            <a:r>
              <a:rPr lang="en-US" sz="2400" b="0" err="1">
                <a:solidFill>
                  <a:schemeClr val="tx1"/>
                </a:solidFill>
              </a:rPr>
              <a:t>vars</a:t>
            </a:r>
            <a:endParaRPr lang="en-US" sz="24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17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2" t="8382" r="1620" b="11456"/>
          <a:stretch/>
        </p:blipFill>
        <p:spPr bwMode="auto">
          <a:xfrm>
            <a:off x="1932373" y="577048"/>
            <a:ext cx="8327254" cy="538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830280" y="3560885"/>
            <a:ext cx="8531441" cy="23971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32374" y="577048"/>
            <a:ext cx="8531441" cy="278161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07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5B3020-F395-4D91-9CEC-089FE36E95D4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59036" y="1478961"/>
            <a:ext cx="9351864" cy="1836785"/>
          </a:xfrm>
        </p:spPr>
        <p:txBody>
          <a:bodyPr/>
          <a:lstStyle/>
          <a:p>
            <a:r>
              <a:rPr lang="en-US" sz="4400" b="0" dirty="0" err="1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misstable</a:t>
            </a:r>
            <a:br>
              <a:rPr lang="en-US" sz="4400" b="0" dirty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b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returns a table with information on </a:t>
            </a:r>
            <a:r>
              <a:rPr lang="en-US" b="0" dirty="0" err="1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missingness</a:t>
            </a:r>
            <a:endParaRPr lang="en-US" b="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623991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dirty="0" err="1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misstable</a:t>
            </a:r>
            <a:endParaRPr lang="en-US" dirty="0">
              <a:solidFill>
                <a:schemeClr val="bg1"/>
              </a:solidFill>
              <a:latin typeface="ProFontWindows" panose="02000409000000000000" pitchFamily="49" charset="0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96283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137" y="823912"/>
            <a:ext cx="77819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70885" y="1858962"/>
            <a:ext cx="7240587" cy="830997"/>
          </a:xfrm>
        </p:spPr>
        <p:txBody>
          <a:bodyPr/>
          <a:lstStyle/>
          <a:p>
            <a:r>
              <a:rPr lang="en-US" sz="4800" b="0">
                <a:solidFill>
                  <a:schemeClr val="tx1"/>
                </a:solidFill>
                <a:cs typeface="Segoe UI Semilight" panose="020B0402040204020203" pitchFamily="34" charset="0"/>
              </a:rPr>
              <a:t>Specifying variables</a:t>
            </a:r>
            <a:endParaRPr lang="en-US" sz="4400" b="0">
              <a:solidFill>
                <a:schemeClr val="tx1"/>
              </a:solidFill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33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199" y="443883"/>
            <a:ext cx="4652083" cy="561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22030" y="531509"/>
            <a:ext cx="4083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3200">
                <a:latin typeface="ProFontWindows" panose="02000409000000000000" pitchFamily="49" charset="0"/>
              </a:rPr>
              <a:t>browse country year</a:t>
            </a:r>
          </a:p>
        </p:txBody>
      </p:sp>
    </p:spTree>
    <p:extLst>
      <p:ext uri="{BB962C8B-B14F-4D97-AF65-F5344CB8AC3E}">
        <p14:creationId xmlns:p14="http://schemas.microsoft.com/office/powerpoint/2010/main" val="92379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982C7A-20AF-4971-B203-ABBDF6D41170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8262" y="552044"/>
            <a:ext cx="7914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ProFontWindows" panose="02000409000000000000" pitchFamily="49" charset="0"/>
              </a:rPr>
              <a:t>codebook </a:t>
            </a:r>
            <a:r>
              <a:rPr lang="en-US" sz="2400" err="1">
                <a:latin typeface="ProFontWindows" panose="02000409000000000000" pitchFamily="49" charset="0"/>
              </a:rPr>
              <a:t>neoMR</a:t>
            </a:r>
            <a:r>
              <a:rPr lang="en-US" sz="2400">
                <a:latin typeface="ProFontWindows" panose="02000409000000000000" pitchFamily="49" charset="0"/>
              </a:rPr>
              <a:t> </a:t>
            </a:r>
            <a:r>
              <a:rPr lang="en-US" sz="2400" err="1">
                <a:latin typeface="ProFontWindows" panose="02000409000000000000" pitchFamily="49" charset="0"/>
              </a:rPr>
              <a:t>postneoMR</a:t>
            </a:r>
            <a:r>
              <a:rPr lang="en-US" sz="2400">
                <a:latin typeface="ProFontWindows" panose="02000409000000000000" pitchFamily="49" charset="0"/>
              </a:rPr>
              <a:t> age1_5MR under5MR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150" y="179773"/>
            <a:ext cx="4479924" cy="635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5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17634" y="1562117"/>
            <a:ext cx="7780337" cy="1055687"/>
          </a:xfrm>
        </p:spPr>
        <p:txBody>
          <a:bodyPr/>
          <a:lstStyle/>
          <a:p>
            <a:r>
              <a:rPr lang="en-US" b="0">
                <a:solidFill>
                  <a:schemeClr val="tx1"/>
                </a:solidFill>
              </a:rPr>
              <a:t>Variable list (</a:t>
            </a:r>
            <a:r>
              <a:rPr lang="en-US" b="0" err="1">
                <a:solidFill>
                  <a:schemeClr val="tx1"/>
                </a:solidFill>
                <a:latin typeface="ProFontWindows" panose="02000409000000000000" pitchFamily="49" charset="0"/>
              </a:rPr>
              <a:t>varlist</a:t>
            </a:r>
            <a:r>
              <a:rPr lang="en-US" b="0">
                <a:solidFill>
                  <a:schemeClr val="tx1"/>
                </a:solidFill>
              </a:rPr>
              <a:t>) notation:</a:t>
            </a:r>
            <a:br>
              <a:rPr lang="en-US" b="0">
                <a:solidFill>
                  <a:schemeClr val="tx1"/>
                </a:solidFill>
              </a:rPr>
            </a:br>
            <a:r>
              <a:rPr lang="en-US" sz="2800" b="0">
                <a:solidFill>
                  <a:schemeClr val="tx1"/>
                </a:solidFill>
                <a:latin typeface="Segoe UI Semilight" panose="020B0402040204020203" pitchFamily="34" charset="0"/>
              </a:rPr>
              <a:t>shorthand to specify multiple variables</a:t>
            </a:r>
          </a:p>
        </p:txBody>
      </p:sp>
    </p:spTree>
    <p:extLst>
      <p:ext uri="{BB962C8B-B14F-4D97-AF65-F5344CB8AC3E}">
        <p14:creationId xmlns:p14="http://schemas.microsoft.com/office/powerpoint/2010/main" val="195903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65400" y="1765300"/>
            <a:ext cx="31838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4964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9C60E5A-C815-443A-86D1-65F6EADD8300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495241"/>
              </p:ext>
            </p:extLst>
          </p:nvPr>
        </p:nvGraphicFramePr>
        <p:xfrm>
          <a:off x="1574831" y="859639"/>
          <a:ext cx="9515955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83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2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err="1">
                          <a:latin typeface="ProFontWindows" panose="02000409000000000000" pitchFamily="49" charset="0"/>
                        </a:rPr>
                        <a:t>myvar</a:t>
                      </a:r>
                      <a:endParaRPr lang="en-US" sz="2000">
                        <a:latin typeface="ProFontWindows" panose="02000409000000000000" pitchFamily="49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latin typeface="Segoe UI" panose="020B0502040204020203" pitchFamily="34" charset="0"/>
                        </a:rPr>
                        <a:t>just one variable</a:t>
                      </a: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ProFontWindows" panose="02000409000000000000" pitchFamily="49" charset="0"/>
                        </a:rPr>
                        <a:t>myvar</a:t>
                      </a:r>
                      <a:r>
                        <a:rPr lang="en-US" sz="2000" dirty="0">
                          <a:latin typeface="ProFontWindows" panose="02000409000000000000" pitchFamily="49" charset="0"/>
                        </a:rPr>
                        <a:t> </a:t>
                      </a:r>
                      <a:r>
                        <a:rPr lang="en-US" sz="2000" dirty="0" err="1">
                          <a:latin typeface="ProFontWindows" panose="02000409000000000000" pitchFamily="49" charset="0"/>
                        </a:rPr>
                        <a:t>thisvar</a:t>
                      </a:r>
                      <a:r>
                        <a:rPr lang="en-US" sz="2000" dirty="0">
                          <a:latin typeface="ProFontWindows" panose="02000409000000000000" pitchFamily="49" charset="0"/>
                        </a:rPr>
                        <a:t> </a:t>
                      </a:r>
                      <a:r>
                        <a:rPr lang="en-US" sz="2000" dirty="0" err="1">
                          <a:latin typeface="ProFontWindows" panose="02000409000000000000" pitchFamily="49" charset="0"/>
                        </a:rPr>
                        <a:t>thatvar</a:t>
                      </a:r>
                      <a:r>
                        <a:rPr lang="en-US" sz="2000" dirty="0">
                          <a:latin typeface="ProFontWindows" panose="02000409000000000000" pitchFamily="49" charset="0"/>
                        </a:rPr>
                        <a:t> 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Segoe UI" panose="020B0502040204020203" pitchFamily="34" charset="0"/>
                        </a:rPr>
                        <a:t>three variables</a:t>
                      </a: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err="1">
                          <a:latin typeface="ProFontWindows" panose="02000409000000000000" pitchFamily="49" charset="0"/>
                        </a:rPr>
                        <a:t>myvar</a:t>
                      </a:r>
                      <a:r>
                        <a:rPr lang="en-US" sz="2000">
                          <a:latin typeface="ProFontWindows" panose="02000409000000000000" pitchFamily="49" charset="0"/>
                        </a:rPr>
                        <a:t>*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Segoe UI" panose="020B0502040204020203" pitchFamily="34" charset="0"/>
                        </a:rPr>
                        <a:t>variables starting with </a:t>
                      </a:r>
                      <a:r>
                        <a:rPr lang="en-US" sz="2000" b="0" dirty="0">
                          <a:latin typeface="Segoe UI" panose="020B0502040204020203" pitchFamily="34" charset="0"/>
                        </a:rPr>
                        <a:t>‘</a:t>
                      </a:r>
                      <a:r>
                        <a:rPr lang="en-US" sz="2000" b="0" dirty="0" err="1">
                          <a:latin typeface="Segoe UI" panose="020B0502040204020203" pitchFamily="34" charset="0"/>
                        </a:rPr>
                        <a:t>myvar</a:t>
                      </a:r>
                      <a:r>
                        <a:rPr lang="en-US" sz="2000" b="0" dirty="0">
                          <a:latin typeface="Segoe UI" panose="020B0502040204020203" pitchFamily="34" charset="0"/>
                        </a:rPr>
                        <a:t>’</a:t>
                      </a: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latin typeface="ProFontWindows" panose="02000409000000000000" pitchFamily="49" charset="0"/>
                        </a:rPr>
                        <a:t>*</a:t>
                      </a:r>
                      <a:r>
                        <a:rPr lang="en-US" sz="2000" err="1">
                          <a:latin typeface="ProFontWindows" panose="02000409000000000000" pitchFamily="49" charset="0"/>
                        </a:rPr>
                        <a:t>var</a:t>
                      </a:r>
                      <a:r>
                        <a:rPr lang="en-US" sz="2000">
                          <a:latin typeface="ProFontWindows" panose="02000409000000000000" pitchFamily="49" charset="0"/>
                        </a:rPr>
                        <a:t> 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latin typeface="Segoe UI" panose="020B0502040204020203" pitchFamily="34" charset="0"/>
                        </a:rPr>
                        <a:t>variables ending with ‘</a:t>
                      </a:r>
                      <a:r>
                        <a:rPr lang="en-US" sz="2000" err="1">
                          <a:latin typeface="Segoe UI" panose="020B0502040204020203" pitchFamily="34" charset="0"/>
                        </a:rPr>
                        <a:t>var</a:t>
                      </a:r>
                      <a:r>
                        <a:rPr lang="en-US" sz="2000">
                          <a:latin typeface="Segoe UI" panose="020B0502040204020203" pitchFamily="34" charset="0"/>
                        </a:rPr>
                        <a:t>’</a:t>
                      </a: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ProFontWindows" panose="02000409000000000000" pitchFamily="49" charset="0"/>
                        </a:rPr>
                        <a:t>my*var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latin typeface="Segoe UI" panose="020B0502040204020203" pitchFamily="34" charset="0"/>
                        </a:rPr>
                        <a:t>variables starting with ‘my’ &amp; ending with ‘</a:t>
                      </a:r>
                      <a:r>
                        <a:rPr lang="en-US" sz="2000" err="1">
                          <a:latin typeface="Segoe UI" panose="020B0502040204020203" pitchFamily="34" charset="0"/>
                        </a:rPr>
                        <a:t>var</a:t>
                      </a:r>
                      <a:r>
                        <a:rPr lang="en-US" sz="2000">
                          <a:latin typeface="Segoe UI" panose="020B0502040204020203" pitchFamily="34" charset="0"/>
                        </a:rPr>
                        <a:t>’ with any number of other characters between</a:t>
                      </a: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err="1">
                          <a:latin typeface="ProFontWindows" panose="02000409000000000000" pitchFamily="49" charset="0"/>
                        </a:rPr>
                        <a:t>my?var</a:t>
                      </a:r>
                      <a:endParaRPr lang="en-US" sz="2000">
                        <a:latin typeface="ProFontWindows" panose="02000409000000000000" pitchFamily="49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Segoe UI" panose="020B0502040204020203" pitchFamily="34" charset="0"/>
                        </a:rPr>
                        <a:t>variables starting with ‘my’ &amp; ending with ‘var’ with one other character between</a:t>
                      </a: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latin typeface="ProFontWindows" panose="02000409000000000000" pitchFamily="49" charset="0"/>
                        </a:rPr>
                        <a:t>this-that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Segoe UI" panose="020B0502040204020203" pitchFamily="34" charset="0"/>
                        </a:rPr>
                        <a:t>variables ‘this’ through ‘that’, inclusive</a:t>
                      </a: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9614564" y="6086344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err="1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varlist</a:t>
            </a:r>
            <a:endParaRPr lang="en-US">
              <a:solidFill>
                <a:schemeClr val="bg1"/>
              </a:solidFill>
              <a:latin typeface="ProFontWindows" panose="02000409000000000000" pitchFamily="49" charset="0"/>
              <a:cs typeface="Monac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74830" y="1281112"/>
            <a:ext cx="8034291" cy="479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74830" y="906723"/>
            <a:ext cx="8034291" cy="479394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8C34BB-E423-4AC6-B1FF-CCD9C3076CE1}"/>
              </a:ext>
            </a:extLst>
          </p:cNvPr>
          <p:cNvSpPr/>
          <p:nvPr/>
        </p:nvSpPr>
        <p:spPr>
          <a:xfrm>
            <a:off x="1574830" y="1773887"/>
            <a:ext cx="8034291" cy="479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93245F-51F2-47F6-9EBE-C84C5A3C3DDA}"/>
              </a:ext>
            </a:extLst>
          </p:cNvPr>
          <p:cNvSpPr/>
          <p:nvPr/>
        </p:nvSpPr>
        <p:spPr>
          <a:xfrm>
            <a:off x="1574830" y="1399498"/>
            <a:ext cx="8034291" cy="479394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F7A94D-CF6A-49AF-88B2-0E6A13C10FFD}"/>
              </a:ext>
            </a:extLst>
          </p:cNvPr>
          <p:cNvSpPr/>
          <p:nvPr/>
        </p:nvSpPr>
        <p:spPr>
          <a:xfrm>
            <a:off x="1574830" y="2253281"/>
            <a:ext cx="8034291" cy="479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CA4F77-DF72-4E2A-9FA4-C833CB2F507A}"/>
              </a:ext>
            </a:extLst>
          </p:cNvPr>
          <p:cNvSpPr/>
          <p:nvPr/>
        </p:nvSpPr>
        <p:spPr>
          <a:xfrm>
            <a:off x="1574830" y="1878892"/>
            <a:ext cx="8034291" cy="479394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A71FB3-AC54-4425-9513-85B1DD772553}"/>
              </a:ext>
            </a:extLst>
          </p:cNvPr>
          <p:cNvSpPr/>
          <p:nvPr/>
        </p:nvSpPr>
        <p:spPr>
          <a:xfrm>
            <a:off x="1574830" y="2732675"/>
            <a:ext cx="9407802" cy="842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8024BE-2AA4-4E79-9D0D-94C9634392A6}"/>
              </a:ext>
            </a:extLst>
          </p:cNvPr>
          <p:cNvSpPr/>
          <p:nvPr/>
        </p:nvSpPr>
        <p:spPr>
          <a:xfrm>
            <a:off x="1574830" y="2401378"/>
            <a:ext cx="8034291" cy="479394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61B567-9D5F-4229-8808-F1B90B2FC120}"/>
              </a:ext>
            </a:extLst>
          </p:cNvPr>
          <p:cNvSpPr/>
          <p:nvPr/>
        </p:nvSpPr>
        <p:spPr>
          <a:xfrm>
            <a:off x="1574829" y="3560287"/>
            <a:ext cx="9407802" cy="842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E517A4-9F56-4568-AC6F-8BF76E982C7C}"/>
              </a:ext>
            </a:extLst>
          </p:cNvPr>
          <p:cNvSpPr/>
          <p:nvPr/>
        </p:nvSpPr>
        <p:spPr>
          <a:xfrm>
            <a:off x="1574829" y="2947545"/>
            <a:ext cx="9515955" cy="760839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20DE01-598E-4A96-9C58-4A6BCE51E562}"/>
              </a:ext>
            </a:extLst>
          </p:cNvPr>
          <p:cNvSpPr/>
          <p:nvPr/>
        </p:nvSpPr>
        <p:spPr>
          <a:xfrm>
            <a:off x="1392099" y="4519889"/>
            <a:ext cx="9407802" cy="842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2E19FEA-7EB0-4D3A-B858-62369B8B7AA9}"/>
              </a:ext>
            </a:extLst>
          </p:cNvPr>
          <p:cNvSpPr/>
          <p:nvPr/>
        </p:nvSpPr>
        <p:spPr>
          <a:xfrm>
            <a:off x="1483464" y="3735584"/>
            <a:ext cx="9590532" cy="760839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46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1" y="157748"/>
            <a:ext cx="11684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4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11684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0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11684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1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11684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4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11684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9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11684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2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8481" y="1818866"/>
            <a:ext cx="10922000" cy="626005"/>
          </a:xfrm>
        </p:spPr>
        <p:txBody>
          <a:bodyPr/>
          <a:lstStyle/>
          <a:p>
            <a:r>
              <a:rPr lang="en-US" sz="4000" b="0">
                <a:solidFill>
                  <a:schemeClr val="tx1"/>
                </a:solidFill>
                <a:cs typeface="Segoe UI Semilight" panose="020B0402040204020203" pitchFamily="34" charset="0"/>
              </a:rPr>
              <a:t>Summary statistics</a:t>
            </a:r>
            <a:endParaRPr lang="en-US" sz="3600" b="0">
              <a:solidFill>
                <a:schemeClr val="tx1"/>
              </a:solidFill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32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775F1-3DA7-4168-9241-D9A7F14F7324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7822" y="1705744"/>
            <a:ext cx="9036355" cy="1303114"/>
          </a:xfrm>
        </p:spPr>
        <p:txBody>
          <a:bodyPr/>
          <a:lstStyle/>
          <a:p>
            <a:r>
              <a:rPr lang="en-US" sz="4400" b="0" u="sng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su</a:t>
            </a:r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mmarize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b="0">
                <a:solidFill>
                  <a:schemeClr val="tx1"/>
                </a:solidFill>
                <a:cs typeface="Monaco"/>
              </a:rPr>
              <a:t>returns a table of summary stats</a:t>
            </a: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520296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su</a:t>
            </a:r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mmarize</a:t>
            </a:r>
          </a:p>
        </p:txBody>
      </p:sp>
    </p:spTree>
    <p:extLst>
      <p:ext uri="{BB962C8B-B14F-4D97-AF65-F5344CB8AC3E}">
        <p14:creationId xmlns:p14="http://schemas.microsoft.com/office/powerpoint/2010/main" val="332124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713C57-9135-4D5C-9FAA-4000200BE2EF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9510869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su</a:t>
            </a:r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mmarize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075" y="619125"/>
            <a:ext cx="69913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3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8869" y="1913783"/>
            <a:ext cx="9965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Today we're working with the </a:t>
            </a:r>
            <a:r>
              <a:rPr lang="en-U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gbdChildMortality.dta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dataset: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https://canvas.uw.edu/courses/1580161/files/95696422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2872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5AA6D8-D73C-418E-949F-B49F0B2D2051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691" y="833966"/>
            <a:ext cx="10922000" cy="707886"/>
          </a:xfrm>
        </p:spPr>
        <p:txBody>
          <a:bodyPr/>
          <a:lstStyle/>
          <a:p>
            <a:r>
              <a:rPr lang="en-US" sz="4000" b="0">
                <a:solidFill>
                  <a:schemeClr val="accent2"/>
                </a:solidFill>
              </a:rPr>
              <a:t>Exercise:</a:t>
            </a:r>
            <a:endParaRPr lang="en-US" b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9691" y="1663524"/>
            <a:ext cx="10972801" cy="4425287"/>
          </a:xfrm>
        </p:spPr>
        <p:txBody>
          <a:bodyPr/>
          <a:lstStyle/>
          <a:p>
            <a:pPr marL="0" indent="0">
              <a:buClr>
                <a:schemeClr val="accent2">
                  <a:lumMod val="75000"/>
                </a:schemeClr>
              </a:buClr>
              <a:buNone/>
            </a:pPr>
            <a:r>
              <a:rPr lang="en-US" sz="2800"/>
              <a:t>Summarize variables </a:t>
            </a:r>
            <a:r>
              <a:rPr lang="en-US" sz="2800" err="1">
                <a:latin typeface="ProFontWindows" panose="02000409000000000000" pitchFamily="49" charset="0"/>
              </a:rPr>
              <a:t>neoMR</a:t>
            </a:r>
            <a:r>
              <a:rPr lang="en-US" sz="2800"/>
              <a:t> through </a:t>
            </a:r>
            <a:r>
              <a:rPr lang="en-US" sz="2800">
                <a:latin typeface="ProFontWindows" panose="02000409000000000000" pitchFamily="49" charset="0"/>
              </a:rPr>
              <a:t>under5Deaths</a:t>
            </a:r>
            <a:br>
              <a:rPr lang="en-US" sz="1400"/>
            </a:br>
            <a:endParaRPr lang="en-US" sz="1400" b="1"/>
          </a:p>
          <a:p>
            <a:pPr marL="0" indent="0">
              <a:buClr>
                <a:schemeClr val="accent2">
                  <a:lumMod val="75000"/>
                </a:schemeClr>
              </a:buClr>
              <a:buNone/>
            </a:pPr>
            <a:endParaRPr lang="en-US" sz="1400" b="1"/>
          </a:p>
        </p:txBody>
      </p:sp>
      <p:sp>
        <p:nvSpPr>
          <p:cNvPr id="5" name="TextBox 4"/>
          <p:cNvSpPr txBox="1"/>
          <p:nvPr/>
        </p:nvSpPr>
        <p:spPr>
          <a:xfrm>
            <a:off x="3310622" y="2786904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>
                <a:latin typeface="ProFontWindows" panose="02000409000000000000" pitchFamily="49" charset="0"/>
              </a:rPr>
              <a:t>summarize </a:t>
            </a:r>
            <a:r>
              <a:rPr lang="en-US" sz="2800" err="1">
                <a:latin typeface="ProFontWindows" panose="02000409000000000000" pitchFamily="49" charset="0"/>
              </a:rPr>
              <a:t>neoMR</a:t>
            </a:r>
            <a:r>
              <a:rPr lang="en-US" sz="2800">
                <a:latin typeface="ProFontWindows" panose="02000409000000000000" pitchFamily="49" charset="0"/>
              </a:rPr>
              <a:t> - under5Deaths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539149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su</a:t>
            </a:r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mmarize</a:t>
            </a:r>
          </a:p>
        </p:txBody>
      </p:sp>
    </p:spTree>
    <p:extLst>
      <p:ext uri="{BB962C8B-B14F-4D97-AF65-F5344CB8AC3E}">
        <p14:creationId xmlns:p14="http://schemas.microsoft.com/office/powerpoint/2010/main" val="92178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A7D4F0-C924-47B4-9799-D864879CE0C7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9548576" y="6068617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su</a:t>
            </a:r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mmarize</a:t>
            </a:r>
          </a:p>
        </p:txBody>
      </p:sp>
    </p:spTree>
    <p:extLst>
      <p:ext uri="{BB962C8B-B14F-4D97-AF65-F5344CB8AC3E}">
        <p14:creationId xmlns:p14="http://schemas.microsoft.com/office/powerpoint/2010/main" val="57158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F23110-348B-4ACB-93C0-094398E0B27D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360911" y="1053597"/>
            <a:ext cx="77769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>
                <a:latin typeface="Segoe UI" panose="020B0502040204020203" pitchFamily="34" charset="0"/>
              </a:rPr>
              <a:t>Now try </a:t>
            </a:r>
            <a:br>
              <a:rPr lang="en-US" sz="2800">
                <a:latin typeface="Segoe UI" panose="020B0502040204020203" pitchFamily="34" charset="0"/>
              </a:rPr>
            </a:br>
            <a:r>
              <a:rPr lang="en-US" sz="2800">
                <a:latin typeface="ProFontWindows" panose="02000409000000000000" pitchFamily="49" charset="0"/>
              </a:rPr>
              <a:t>summarize </a:t>
            </a:r>
            <a:r>
              <a:rPr lang="en-US" sz="2800" err="1">
                <a:latin typeface="ProFontWindows" panose="02000409000000000000" pitchFamily="49" charset="0"/>
              </a:rPr>
              <a:t>neoMR</a:t>
            </a:r>
            <a:r>
              <a:rPr lang="en-US" sz="2800">
                <a:latin typeface="ProFontWindows" panose="02000409000000000000" pitchFamily="49" charset="0"/>
              </a:rPr>
              <a:t> - under5Deaths, detail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501442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su</a:t>
            </a:r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mmarize</a:t>
            </a:r>
          </a:p>
        </p:txBody>
      </p:sp>
    </p:spTree>
    <p:extLst>
      <p:ext uri="{BB962C8B-B14F-4D97-AF65-F5344CB8AC3E}">
        <p14:creationId xmlns:p14="http://schemas.microsoft.com/office/powerpoint/2010/main" val="59258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06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61" y="1752879"/>
            <a:ext cx="6491118" cy="626005"/>
          </a:xfrm>
        </p:spPr>
        <p:txBody>
          <a:bodyPr/>
          <a:lstStyle/>
          <a:p>
            <a:r>
              <a:rPr lang="en-US" sz="4000" b="0">
                <a:solidFill>
                  <a:schemeClr val="tx1"/>
                </a:solidFill>
                <a:cs typeface="Segoe UI Semilight" panose="020B0402040204020203" pitchFamily="34" charset="0"/>
              </a:rPr>
              <a:t>Frequency tables</a:t>
            </a:r>
            <a:endParaRPr lang="en-US" sz="3600" b="0">
              <a:solidFill>
                <a:schemeClr val="tx1"/>
              </a:solidFill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2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6F8B79-8A76-4F53-ADC1-52E756B4AADD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1261" y="1514851"/>
            <a:ext cx="9149477" cy="1836785"/>
          </a:xfrm>
        </p:spPr>
        <p:txBody>
          <a:bodyPr/>
          <a:lstStyle/>
          <a:p>
            <a:r>
              <a:rPr lang="en-US" sz="4400" b="0" u="sng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ta</a:t>
            </a:r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bulate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b="0">
                <a:solidFill>
                  <a:schemeClr val="tx1"/>
                </a:solidFill>
                <a:cs typeface="Monaco"/>
              </a:rPr>
              <a:t>creates one- &amp; two-way frequency tables</a:t>
            </a: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576857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ta</a:t>
            </a:r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bulate</a:t>
            </a:r>
          </a:p>
        </p:txBody>
      </p:sp>
    </p:spTree>
    <p:extLst>
      <p:ext uri="{BB962C8B-B14F-4D97-AF65-F5344CB8AC3E}">
        <p14:creationId xmlns:p14="http://schemas.microsoft.com/office/powerpoint/2010/main" val="369502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4242" y="560115"/>
            <a:ext cx="5131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3200" dirty="0">
                <a:latin typeface="ProFontWindows" panose="02000409000000000000" pitchFamily="49" charset="0"/>
              </a:rPr>
              <a:t>tabulate</a:t>
            </a:r>
            <a:r>
              <a:rPr lang="en-US" sz="2800" dirty="0">
                <a:latin typeface="ProFontWindows" panose="02000409000000000000" pitchFamily="49" charset="0"/>
              </a:rPr>
              <a:t> </a:t>
            </a:r>
            <a:r>
              <a:rPr lang="en-US" sz="3200" dirty="0" err="1">
                <a:latin typeface="ProFontWindows" panose="02000409000000000000" pitchFamily="49" charset="0"/>
              </a:rPr>
              <a:t>gbdRegion</a:t>
            </a:r>
            <a:endParaRPr lang="en-US" sz="2800" dirty="0">
              <a:latin typeface="ProFontWindows" panose="02000409000000000000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987" y="708025"/>
            <a:ext cx="641032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7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3241" y="1602050"/>
            <a:ext cx="7405518" cy="1254272"/>
          </a:xfrm>
        </p:spPr>
        <p:txBody>
          <a:bodyPr/>
          <a:lstStyle/>
          <a:p>
            <a:r>
              <a:rPr lang="en-US" sz="4800" b="0">
                <a:solidFill>
                  <a:schemeClr val="tx1"/>
                </a:solidFill>
                <a:cs typeface="Segoe UI Semilight" panose="020B0402040204020203" pitchFamily="34" charset="0"/>
              </a:rPr>
              <a:t>Exercise</a:t>
            </a:r>
            <a:endParaRPr lang="en-US" sz="4400" b="0">
              <a:solidFill>
                <a:schemeClr val="tx1"/>
              </a:solidFill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77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089A91-97E9-43C3-8C94-8B3E73C57749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87696" y="1548517"/>
            <a:ext cx="10133896" cy="646331"/>
          </a:xfrm>
        </p:spPr>
        <p:txBody>
          <a:bodyPr/>
          <a:lstStyle/>
          <a:p>
            <a:r>
              <a:rPr lang="en-US" sz="2800" b="0">
                <a:solidFill>
                  <a:schemeClr val="tx1"/>
                </a:solidFill>
              </a:rPr>
              <a:t>Create separate frequency tables for </a:t>
            </a:r>
            <a:r>
              <a:rPr lang="en-US" sz="3600" b="0">
                <a:solidFill>
                  <a:schemeClr val="tx1"/>
                </a:solidFill>
              </a:rPr>
              <a:t>region &amp; income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539149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ta</a:t>
            </a:r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bulate</a:t>
            </a:r>
          </a:p>
        </p:txBody>
      </p:sp>
    </p:spTree>
    <p:extLst>
      <p:ext uri="{BB962C8B-B14F-4D97-AF65-F5344CB8AC3E}">
        <p14:creationId xmlns:p14="http://schemas.microsoft.com/office/powerpoint/2010/main" val="21026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86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199" y="754274"/>
            <a:ext cx="795417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ProFontWindows" panose="02000409000000000000" pitchFamily="49" charset="0"/>
              </a:rPr>
              <a:t>set more off</a:t>
            </a:r>
          </a:p>
          <a:p>
            <a:pPr>
              <a:lnSpc>
                <a:spcPct val="150000"/>
              </a:lnSpc>
            </a:pPr>
            <a:endParaRPr lang="en-US" sz="2800" dirty="0">
              <a:latin typeface="ProFontWindows" panose="02000409000000000000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ProFontWindows" panose="02000409000000000000" pitchFamily="49" charset="0"/>
              </a:rPr>
              <a:t>cd "C:/epi510/stata/data"</a:t>
            </a:r>
          </a:p>
          <a:p>
            <a:pPr>
              <a:lnSpc>
                <a:spcPct val="150000"/>
              </a:lnSpc>
            </a:pPr>
            <a:endParaRPr lang="en-US" sz="2800" dirty="0">
              <a:latin typeface="ProFontWindows" panose="02000409000000000000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ProFontWindows" panose="02000409000000000000" pitchFamily="49" charset="0"/>
              </a:rPr>
              <a:t>use "</a:t>
            </a:r>
            <a:r>
              <a:rPr lang="en-US" sz="2800" dirty="0" err="1">
                <a:latin typeface="ProFontWindows" panose="02000409000000000000" pitchFamily="49" charset="0"/>
              </a:rPr>
              <a:t>gbdChildMortalityData.dta</a:t>
            </a:r>
            <a:r>
              <a:rPr lang="en-US" sz="2800" dirty="0">
                <a:latin typeface="ProFontWindows" panose="02000409000000000000" pitchFamily="49" charset="0"/>
              </a:rPr>
              <a:t>", clear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ProFontWindows" panose="02000409000000000000" pitchFamily="49" charset="0"/>
              </a:rPr>
              <a:t>compress</a:t>
            </a:r>
          </a:p>
        </p:txBody>
      </p:sp>
    </p:spTree>
    <p:extLst>
      <p:ext uri="{BB962C8B-B14F-4D97-AF65-F5344CB8AC3E}">
        <p14:creationId xmlns:p14="http://schemas.microsoft.com/office/powerpoint/2010/main" val="119778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0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8680" y="1880241"/>
            <a:ext cx="8914640" cy="3622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 rot="21028376">
            <a:off x="3144983" y="987137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3200">
                <a:solidFill>
                  <a:srgbClr val="6A1719"/>
                </a:solidFill>
                <a:latin typeface="Dakota" pitchFamily="2" charset="0"/>
              </a:rPr>
              <a:t>one-way</a:t>
            </a:r>
          </a:p>
        </p:txBody>
      </p:sp>
      <p:sp>
        <p:nvSpPr>
          <p:cNvPr id="6" name="TextBox 5"/>
          <p:cNvSpPr txBox="1"/>
          <p:nvPr/>
        </p:nvSpPr>
        <p:spPr>
          <a:xfrm rot="21028376">
            <a:off x="6631062" y="862444"/>
            <a:ext cx="2254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3200">
                <a:solidFill>
                  <a:srgbClr val="6A1719"/>
                </a:solidFill>
                <a:latin typeface="Dakota" pitchFamily="2" charset="0"/>
              </a:rPr>
              <a:t>two-way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85760">
            <a:off x="6904279" y="1802424"/>
            <a:ext cx="1707707" cy="559161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2293" y="2518556"/>
            <a:ext cx="3159974" cy="241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68640">
            <a:off x="3367444" y="1892895"/>
            <a:ext cx="1707707" cy="55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3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1266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.18854 0.005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27" y="25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2244" y="275939"/>
            <a:ext cx="3982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3600">
                <a:latin typeface="Segoe UI" panose="020B0502040204020203" pitchFamily="34" charset="0"/>
              </a:rPr>
              <a:t>See a</a:t>
            </a:r>
            <a:r>
              <a:rPr lang="en-US" sz="3600" dirty="0">
                <a:latin typeface="Segoe UI" panose="020B0502040204020203" pitchFamily="34" charset="0"/>
              </a:rPr>
              <a:t> </a:t>
            </a:r>
            <a:r>
              <a:rPr lang="en-US" sz="3600">
                <a:latin typeface="Segoe UI" panose="020B0502040204020203" pitchFamily="34" charset="0"/>
              </a:rPr>
              <a:t>disparity?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750" y="504825"/>
            <a:ext cx="5913862" cy="4727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67071" r="4489"/>
          <a:stretch/>
        </p:blipFill>
        <p:spPr>
          <a:xfrm>
            <a:off x="180550" y="2818589"/>
            <a:ext cx="5810250" cy="247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4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03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C27165F-7D8F-465D-9E36-7EEB5C3FA9B2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659" y="989306"/>
            <a:ext cx="10922000" cy="923330"/>
          </a:xfrm>
        </p:spPr>
        <p:txBody>
          <a:bodyPr/>
          <a:lstStyle/>
          <a:p>
            <a:r>
              <a:rPr lang="en-US" sz="5400" b="0">
                <a:solidFill>
                  <a:schemeClr val="accent2">
                    <a:lumMod val="75000"/>
                  </a:schemeClr>
                </a:solidFill>
              </a:rPr>
              <a:t>Try…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1606914" y="2034036"/>
            <a:ext cx="748145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latin typeface="ProFontWindows" panose="02000409000000000000" pitchFamily="49" charset="0"/>
              </a:rPr>
              <a:t>tabulate </a:t>
            </a:r>
            <a:r>
              <a:rPr lang="en-US" sz="2800" err="1">
                <a:latin typeface="ProFontWindows" panose="02000409000000000000" pitchFamily="49" charset="0"/>
              </a:rPr>
              <a:t>gbdRegion</a:t>
            </a:r>
            <a:r>
              <a:rPr lang="en-US" sz="2800">
                <a:latin typeface="ProFontWindows" panose="02000409000000000000" pitchFamily="49" charset="0"/>
              </a:rPr>
              <a:t>, missing</a:t>
            </a:r>
          </a:p>
          <a:p>
            <a:r>
              <a:rPr lang="en-US" sz="2800">
                <a:latin typeface="ProFontWindows" panose="02000409000000000000" pitchFamily="49" charset="0"/>
              </a:rPr>
              <a:t>tabulate region, missing</a:t>
            </a:r>
          </a:p>
          <a:p>
            <a:r>
              <a:rPr lang="en-US" sz="2800">
                <a:latin typeface="ProFontWindows" panose="02000409000000000000" pitchFamily="49" charset="0"/>
              </a:rPr>
              <a:t>tabulate income, missing</a:t>
            </a:r>
          </a:p>
          <a:p>
            <a:r>
              <a:rPr lang="en-US" sz="2800">
                <a:latin typeface="ProFontWindows" panose="02000409000000000000" pitchFamily="49" charset="0"/>
              </a:rPr>
              <a:t>tabulate region income, missing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426028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ta</a:t>
            </a:r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bulate</a:t>
            </a:r>
          </a:p>
        </p:txBody>
      </p:sp>
    </p:spTree>
    <p:extLst>
      <p:ext uri="{BB962C8B-B14F-4D97-AF65-F5344CB8AC3E}">
        <p14:creationId xmlns:p14="http://schemas.microsoft.com/office/powerpoint/2010/main" val="394743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075" y="303212"/>
            <a:ext cx="653415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925" y="1374775"/>
            <a:ext cx="97345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3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08288" y="1696137"/>
            <a:ext cx="7154945" cy="707886"/>
          </a:xfrm>
        </p:spPr>
        <p:txBody>
          <a:bodyPr/>
          <a:lstStyle/>
          <a:p>
            <a:r>
              <a:rPr lang="en-US" sz="4000" b="0">
                <a:solidFill>
                  <a:schemeClr val="tx1"/>
                </a:solidFill>
                <a:cs typeface="Segoe UI Semilight" panose="020B0402040204020203" pitchFamily="34" charset="0"/>
              </a:rPr>
              <a:t>Tables of summary statistics</a:t>
            </a:r>
            <a:endParaRPr lang="en-US" sz="3600" b="0">
              <a:solidFill>
                <a:schemeClr val="tx1"/>
              </a:solidFill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76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333A6E-E689-48AF-81CF-025C3B8361AE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65275" y="1629691"/>
            <a:ext cx="9061450" cy="1303338"/>
          </a:xfrm>
        </p:spPr>
        <p:txBody>
          <a:bodyPr/>
          <a:lstStyle/>
          <a:p>
            <a:r>
              <a:rPr lang="en-US" sz="4400" b="0" err="1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tabstat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b="0">
                <a:solidFill>
                  <a:schemeClr val="tx1"/>
                </a:solidFill>
                <a:cs typeface="Monaco"/>
              </a:rPr>
              <a:t>returns a compact table of summary stats</a:t>
            </a: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510869" y="6039722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err="1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tabstat</a:t>
            </a:r>
            <a:endParaRPr lang="en-US">
              <a:solidFill>
                <a:schemeClr val="bg1"/>
              </a:solidFill>
              <a:latin typeface="ProFontWindows" panose="02000409000000000000" pitchFamily="49" charset="0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68920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810601-5A58-458F-A9D6-8272052F3327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9558003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su</a:t>
            </a:r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mmarize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37" y="1368425"/>
            <a:ext cx="94583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7039" y="1789777"/>
            <a:ext cx="52982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Exploring the dataset</a:t>
            </a:r>
          </a:p>
        </p:txBody>
      </p:sp>
    </p:spTree>
    <p:extLst>
      <p:ext uri="{BB962C8B-B14F-4D97-AF65-F5344CB8AC3E}">
        <p14:creationId xmlns:p14="http://schemas.microsoft.com/office/powerpoint/2010/main" val="339281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14325" y="1774629"/>
            <a:ext cx="7240587" cy="830263"/>
          </a:xfrm>
        </p:spPr>
        <p:txBody>
          <a:bodyPr/>
          <a:lstStyle/>
          <a:p>
            <a:r>
              <a:rPr lang="en-US" sz="4800" b="0">
                <a:solidFill>
                  <a:schemeClr val="tx1"/>
                </a:solidFill>
                <a:cs typeface="Segoe UI Semilight" panose="020B0402040204020203" pitchFamily="34" charset="0"/>
              </a:rPr>
              <a:t>Restricting observations</a:t>
            </a:r>
            <a:endParaRPr lang="en-US" sz="4400" b="0">
              <a:solidFill>
                <a:schemeClr val="tx1"/>
              </a:solidFill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19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7141" y="612210"/>
            <a:ext cx="118333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600">
                <a:solidFill>
                  <a:srgbClr val="6A1719"/>
                </a:solidFill>
                <a:latin typeface="Garamond" panose="02020404030301010803" pitchFamily="18" charset="0"/>
              </a:rPr>
              <a:t>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422" y="1257417"/>
            <a:ext cx="82661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spcAft>
                <a:spcPts val="1200"/>
              </a:spcAft>
              <a:buClr>
                <a:schemeClr val="accent1"/>
              </a:buClr>
              <a:buSzPct val="110000"/>
            </a:pPr>
            <a:r>
              <a:rPr lang="en-US" sz="3200">
                <a:latin typeface="Segoe UI" panose="020B0502040204020203" pitchFamily="34" charset="0"/>
              </a:rPr>
              <a:t>broad approaches:</a:t>
            </a:r>
          </a:p>
          <a:p>
            <a:pPr marL="457200" indent="-339725">
              <a:spcAft>
                <a:spcPts val="1200"/>
              </a:spcAft>
              <a:buClr>
                <a:srgbClr val="6A1719"/>
              </a:buClr>
              <a:buSzPct val="110000"/>
              <a:buFont typeface="Gotham Light" panose="02000603030000020004" pitchFamily="2" charset="0"/>
              <a:buChar char="•"/>
            </a:pPr>
            <a:r>
              <a:rPr lang="en-US" sz="2800">
                <a:latin typeface="Segoe UI" panose="020B0502040204020203" pitchFamily="34" charset="0"/>
              </a:rPr>
              <a:t>include only observations having specified values of a variable(s)</a:t>
            </a:r>
          </a:p>
          <a:p>
            <a:pPr marL="457200" indent="-339725">
              <a:spcAft>
                <a:spcPts val="1200"/>
              </a:spcAft>
              <a:buClr>
                <a:srgbClr val="6A1719"/>
              </a:buClr>
              <a:buSzPct val="110000"/>
              <a:buFont typeface="Gotham Light" panose="02000603030000020004" pitchFamily="2" charset="0"/>
              <a:buChar char="•"/>
            </a:pPr>
            <a:r>
              <a:rPr lang="en-US" sz="2800">
                <a:latin typeface="Segoe UI" panose="020B0502040204020203" pitchFamily="34" charset="0"/>
              </a:rPr>
              <a:t>include only those observations in specified rows</a:t>
            </a:r>
          </a:p>
          <a:p>
            <a:pPr marL="457200" indent="-339725">
              <a:spcAft>
                <a:spcPts val="1200"/>
              </a:spcAft>
              <a:buClr>
                <a:srgbClr val="6A1719"/>
              </a:buClr>
              <a:buSzPct val="110000"/>
              <a:buFont typeface="Gotham Light" panose="02000603030000020004" pitchFamily="2" charset="0"/>
              <a:buChar char="•"/>
            </a:pPr>
            <a:r>
              <a:rPr lang="en-US" sz="2800">
                <a:latin typeface="Segoe UI" panose="020B0502040204020203" pitchFamily="34" charset="0"/>
              </a:rPr>
              <a:t>repeat the operation for each value of a specified variable</a:t>
            </a:r>
          </a:p>
        </p:txBody>
      </p:sp>
    </p:spTree>
    <p:extLst>
      <p:ext uri="{BB962C8B-B14F-4D97-AF65-F5344CB8AC3E}">
        <p14:creationId xmlns:p14="http://schemas.microsoft.com/office/powerpoint/2010/main" val="151094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7141" y="612210"/>
            <a:ext cx="118333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600">
                <a:solidFill>
                  <a:srgbClr val="6A1719"/>
                </a:solidFill>
                <a:latin typeface="Garamond" panose="02020404030301010803" pitchFamily="18" charset="0"/>
              </a:rPr>
              <a:t>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422" y="1257417"/>
            <a:ext cx="8266100" cy="319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spcAft>
                <a:spcPts val="1200"/>
              </a:spcAft>
              <a:buClr>
                <a:schemeClr val="accent1"/>
              </a:buClr>
              <a:buSzPct val="110000"/>
            </a:pPr>
            <a:r>
              <a:rPr lang="en-US" sz="3200">
                <a:latin typeface="Segoe UI" panose="020B0502040204020203" pitchFamily="34" charset="0"/>
              </a:rPr>
              <a:t>broad approaches:</a:t>
            </a:r>
          </a:p>
          <a:p>
            <a:pPr marL="457200" indent="-339725">
              <a:lnSpc>
                <a:spcPts val="3800"/>
              </a:lnSpc>
              <a:buClr>
                <a:srgbClr val="6A1719"/>
              </a:buClr>
              <a:buSzPct val="110000"/>
              <a:buFont typeface="Gotham Light" panose="02000603030000020004" pitchFamily="2" charset="0"/>
              <a:buChar char="•"/>
            </a:pPr>
            <a:r>
              <a:rPr lang="en-US" sz="3600">
                <a:latin typeface="ProFontWindows" panose="020B0604020202020204" charset="0"/>
              </a:rPr>
              <a:t>if</a:t>
            </a:r>
            <a:br>
              <a:rPr lang="en-US" sz="3600">
                <a:latin typeface="ProFontWindows" panose="020B0604020202020204" charset="0"/>
              </a:rPr>
            </a:br>
            <a:endParaRPr lang="en-US" sz="3600">
              <a:latin typeface="ProFontWindows" panose="020B0604020202020204" charset="0"/>
            </a:endParaRPr>
          </a:p>
          <a:p>
            <a:pPr marL="457200" indent="-339725">
              <a:lnSpc>
                <a:spcPts val="3800"/>
              </a:lnSpc>
              <a:buClr>
                <a:srgbClr val="6A1719"/>
              </a:buClr>
              <a:buSzPct val="110000"/>
              <a:buFont typeface="Gotham Light" panose="02000603030000020004" pitchFamily="2" charset="0"/>
              <a:buChar char="•"/>
            </a:pPr>
            <a:r>
              <a:rPr lang="en-US" sz="3600">
                <a:latin typeface="ProFontWindows" panose="020B0604020202020204" charset="0"/>
              </a:rPr>
              <a:t>in</a:t>
            </a:r>
            <a:br>
              <a:rPr lang="en-US" sz="3600">
                <a:latin typeface="ProFontWindows" panose="020B0604020202020204" charset="0"/>
              </a:rPr>
            </a:br>
            <a:endParaRPr lang="en-US" sz="3600">
              <a:latin typeface="ProFontWindows" panose="020B0604020202020204" charset="0"/>
            </a:endParaRPr>
          </a:p>
          <a:p>
            <a:pPr marL="457200" indent="-339725">
              <a:lnSpc>
                <a:spcPts val="3800"/>
              </a:lnSpc>
              <a:buClr>
                <a:srgbClr val="6A1719"/>
              </a:buClr>
              <a:buSzPct val="110000"/>
              <a:buFont typeface="Gotham Light" panose="02000603030000020004" pitchFamily="2" charset="0"/>
              <a:buChar char="•"/>
            </a:pPr>
            <a:r>
              <a:rPr lang="en-US" sz="3600">
                <a:latin typeface="ProFontWindows" panose="020B0604020202020204" charset="0"/>
              </a:rPr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211977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11BC34-8602-4514-8C56-DE7D1EED7AD3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78351" y="1037135"/>
            <a:ext cx="1023750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latin typeface="ProFontWindows" panose="02000409000000000000" pitchFamily="49" charset="0"/>
              </a:rPr>
              <a:t>if</a:t>
            </a:r>
            <a:r>
              <a:rPr lang="en-US" sz="2800">
                <a:latin typeface="Segoe UI" panose="020B0502040204020203" pitchFamily="34" charset="0"/>
              </a:rPr>
              <a:t> at the end of a command means the command is to use only the data specified</a:t>
            </a:r>
          </a:p>
          <a:p>
            <a:pPr lvl="4" algn="ctr"/>
            <a:endParaRPr lang="en-US" sz="2800" i="1">
              <a:latin typeface="Segoe UI" panose="020B0502040204020203" pitchFamily="34" charset="0"/>
            </a:endParaRPr>
          </a:p>
          <a:p>
            <a:pPr lvl="4"/>
            <a:r>
              <a:rPr lang="en-US" sz="2800" i="1">
                <a:latin typeface="Segoe UI" panose="020B0502040204020203" pitchFamily="34" charset="0"/>
              </a:rPr>
              <a:t>	  </a:t>
            </a:r>
            <a:r>
              <a:rPr lang="en-US" sz="3600" i="1">
                <a:latin typeface="ProFontWindows" panose="02000409000000000000" pitchFamily="49" charset="0"/>
              </a:rPr>
              <a:t>command</a:t>
            </a:r>
            <a:r>
              <a:rPr lang="en-US" sz="3600">
                <a:latin typeface="ProFontWindows" panose="02000409000000000000" pitchFamily="49" charset="0"/>
              </a:rPr>
              <a:t> if </a:t>
            </a:r>
            <a:r>
              <a:rPr lang="en-US" sz="3600" i="1">
                <a:latin typeface="ProFontWindows" panose="02000409000000000000" pitchFamily="49" charset="0"/>
              </a:rPr>
              <a:t>exp</a:t>
            </a:r>
          </a:p>
          <a:p>
            <a:endParaRPr lang="en-US" sz="2800">
              <a:latin typeface="Segoe UI" panose="020B0502040204020203" pitchFamily="34" charset="0"/>
            </a:endParaRPr>
          </a:p>
          <a:p>
            <a:r>
              <a:rPr lang="en-US" sz="2800">
                <a:latin typeface="Segoe UI" panose="020B0502040204020203" pitchFamily="34" charset="0"/>
              </a:rPr>
              <a:t>where </a:t>
            </a:r>
            <a:r>
              <a:rPr lang="en-US" sz="2800" i="1">
                <a:latin typeface="ProFontWindows" panose="02000409000000000000" pitchFamily="49" charset="0"/>
              </a:rPr>
              <a:t>exp</a:t>
            </a:r>
            <a:r>
              <a:rPr lang="en-US" sz="2800">
                <a:latin typeface="ProFontWindows" panose="02000409000000000000" pitchFamily="49" charset="0"/>
              </a:rPr>
              <a:t> </a:t>
            </a:r>
            <a:r>
              <a:rPr lang="en-US" sz="2800">
                <a:latin typeface="Segoe UI" panose="020B0502040204020203" pitchFamily="34" charset="0"/>
              </a:rPr>
              <a:t>indicates a logical expression (</a:t>
            </a:r>
            <a:r>
              <a:rPr lang="en-US" sz="2800" i="1">
                <a:latin typeface="Segoe UI" panose="020B0502040204020203" pitchFamily="34" charset="0"/>
              </a:rPr>
              <a:t>e.g.</a:t>
            </a:r>
            <a:r>
              <a:rPr lang="en-US" sz="2800">
                <a:latin typeface="Segoe UI" panose="020B0502040204020203" pitchFamily="34" charset="0"/>
              </a:rPr>
              <a:t> </a:t>
            </a:r>
            <a:r>
              <a:rPr lang="en-US" sz="2800">
                <a:latin typeface="ProFontWindows" panose="02000409000000000000" pitchFamily="49" charset="0"/>
              </a:rPr>
              <a:t>age&gt;21</a:t>
            </a:r>
            <a:r>
              <a:rPr lang="en-US" sz="2800">
                <a:latin typeface="Segoe UI" panose="020B0502040204020203" pitchFamily="34" charset="0"/>
              </a:rPr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539149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if</a:t>
            </a:r>
          </a:p>
        </p:txBody>
      </p:sp>
    </p:spTree>
    <p:extLst>
      <p:ext uri="{BB962C8B-B14F-4D97-AF65-F5344CB8AC3E}">
        <p14:creationId xmlns:p14="http://schemas.microsoft.com/office/powerpoint/2010/main" val="170682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ED31935-C431-4773-9C8A-B4E05FC0AA52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82424" y="301992"/>
            <a:ext cx="7780338" cy="626005"/>
          </a:xfrm>
        </p:spPr>
        <p:txBody>
          <a:bodyPr/>
          <a:lstStyle/>
          <a:p>
            <a:r>
              <a:rPr lang="en-US" b="0">
                <a:solidFill>
                  <a:schemeClr val="accent2">
                    <a:lumMod val="75000"/>
                  </a:schemeClr>
                </a:solidFill>
              </a:rPr>
              <a:t>Relational operators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87208"/>
              </p:ext>
            </p:extLst>
          </p:nvPr>
        </p:nvGraphicFramePr>
        <p:xfrm>
          <a:off x="3079172" y="1241137"/>
          <a:ext cx="6096000" cy="36271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89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6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>
                          <a:latin typeface="ProFontWindows" panose="02000409000000000000" pitchFamily="49" charset="0"/>
                        </a:rPr>
                        <a:t>&gt;</a:t>
                      </a:r>
                      <a:endParaRPr lang="en-US" sz="2800" b="0">
                        <a:solidFill>
                          <a:schemeClr val="tx1"/>
                        </a:solidFill>
                        <a:latin typeface="ProFontWindows" panose="02000409000000000000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>
                          <a:latin typeface="Segoe UI" panose="020B0502040204020203" pitchFamily="34" charset="0"/>
                        </a:rPr>
                        <a:t>greater than</a:t>
                      </a:r>
                      <a:endParaRPr lang="en-US" sz="2800" b="0">
                        <a:solidFill>
                          <a:schemeClr val="tx1"/>
                        </a:solidFill>
                        <a:latin typeface="Segoe UI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roFontWindows" panose="02000409000000000000" pitchFamily="49" charset="0"/>
                        </a:rPr>
                        <a:t>&lt;</a:t>
                      </a:r>
                      <a:endParaRPr lang="en-US" sz="2800" b="0">
                        <a:solidFill>
                          <a:schemeClr val="tx1"/>
                        </a:solidFill>
                        <a:latin typeface="ProFontWindows" panose="02000409000000000000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Segoe UI" panose="020B0502040204020203" pitchFamily="34" charset="0"/>
                        </a:rPr>
                        <a:t>less than</a:t>
                      </a:r>
                      <a:endParaRPr lang="en-US" sz="2800" b="0">
                        <a:solidFill>
                          <a:schemeClr val="tx1"/>
                        </a:solidFill>
                        <a:latin typeface="Segoe UI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roFontWindows" panose="02000409000000000000" pitchFamily="49" charset="0"/>
                        </a:rPr>
                        <a:t>&gt;=</a:t>
                      </a:r>
                      <a:endParaRPr lang="en-US" sz="2800" b="0">
                        <a:solidFill>
                          <a:schemeClr val="tx1"/>
                        </a:solidFill>
                        <a:latin typeface="ProFontWindows" panose="02000409000000000000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Segoe UI" panose="020B0502040204020203" pitchFamily="34" charset="0"/>
                        </a:rPr>
                        <a:t>&gt; or equal</a:t>
                      </a:r>
                      <a:endParaRPr lang="en-US" sz="2800" b="0">
                        <a:solidFill>
                          <a:schemeClr val="tx1"/>
                        </a:solidFill>
                        <a:latin typeface="Segoe UI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roFontWindows" panose="02000409000000000000" pitchFamily="49" charset="0"/>
                        </a:rPr>
                        <a:t>&lt;=</a:t>
                      </a:r>
                      <a:endParaRPr lang="en-US" sz="2800" b="0">
                        <a:solidFill>
                          <a:schemeClr val="tx1"/>
                        </a:solidFill>
                        <a:latin typeface="ProFontWindows" panose="02000409000000000000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Segoe UI" panose="020B0502040204020203" pitchFamily="34" charset="0"/>
                        </a:rPr>
                        <a:t>&lt; or equal</a:t>
                      </a:r>
                      <a:endParaRPr lang="en-US" sz="2800" b="0">
                        <a:solidFill>
                          <a:schemeClr val="tx1"/>
                        </a:solidFill>
                        <a:latin typeface="Segoe UI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roFontWindows" panose="02000409000000000000" pitchFamily="49" charset="0"/>
                        </a:rPr>
                        <a:t>==</a:t>
                      </a:r>
                      <a:endParaRPr lang="en-US" sz="2800" b="0">
                        <a:solidFill>
                          <a:schemeClr val="tx1"/>
                        </a:solidFill>
                        <a:latin typeface="ProFontWindows" panose="02000409000000000000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Segoe UI" panose="020B0502040204020203" pitchFamily="34" charset="0"/>
                        </a:rPr>
                        <a:t>equal</a:t>
                      </a:r>
                      <a:r>
                        <a:rPr lang="en-US" sz="2800" b="1">
                          <a:solidFill>
                            <a:srgbClr val="6A1719"/>
                          </a:solidFill>
                          <a:latin typeface="Segoe UI" panose="020B0502040204020203" pitchFamily="34" charset="0"/>
                        </a:rPr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roFontWindows" panose="02000409000000000000" pitchFamily="49" charset="0"/>
                        </a:rPr>
                        <a:t>!=</a:t>
                      </a:r>
                      <a:endParaRPr lang="en-US" sz="2800" b="0">
                        <a:solidFill>
                          <a:schemeClr val="tx1"/>
                        </a:solidFill>
                        <a:latin typeface="ProFontWindows" panose="02000409000000000000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Segoe UI" panose="020B0502040204020203" pitchFamily="34" charset="0"/>
                        </a:rPr>
                        <a:t>not equal</a:t>
                      </a:r>
                      <a:endParaRPr lang="en-US" sz="2800" b="0">
                        <a:solidFill>
                          <a:schemeClr val="tx1"/>
                        </a:solidFill>
                        <a:latin typeface="Segoe UI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roFontWindows" panose="02000409000000000000" pitchFamily="49" charset="0"/>
                        </a:rPr>
                        <a:t>~=</a:t>
                      </a:r>
                      <a:endParaRPr lang="en-US" sz="2800" b="0">
                        <a:solidFill>
                          <a:schemeClr val="tx1"/>
                        </a:solidFill>
                        <a:latin typeface="ProFontWindows" panose="02000409000000000000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Segoe UI" panose="020B0502040204020203" pitchFamily="34" charset="0"/>
                        </a:rPr>
                        <a:t>not equal</a:t>
                      </a:r>
                      <a:endParaRPr lang="en-US" sz="2800" b="0">
                        <a:solidFill>
                          <a:schemeClr val="tx1"/>
                        </a:solidFill>
                        <a:latin typeface="Segoe UI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8114266" y="4720639"/>
            <a:ext cx="3474798" cy="1446550"/>
            <a:chOff x="5032164" y="4560847"/>
            <a:chExt cx="3474798" cy="1446550"/>
          </a:xfrm>
        </p:grpSpPr>
        <p:sp>
          <p:nvSpPr>
            <p:cNvPr id="5" name="Rectangle 4"/>
            <p:cNvSpPr/>
            <p:nvPr/>
          </p:nvSpPr>
          <p:spPr>
            <a:xfrm>
              <a:off x="5032164" y="4910188"/>
              <a:ext cx="347479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2400">
                  <a:latin typeface="Segoe UI" panose="020B0502040204020203" pitchFamily="34" charset="0"/>
                </a:rPr>
                <a:t>double equal-sign</a:t>
              </a:r>
              <a:br>
                <a:rPr lang="en-US" sz="2400">
                  <a:latin typeface="Segoe UI" panose="020B0502040204020203" pitchFamily="34" charset="0"/>
                </a:rPr>
              </a:br>
              <a:r>
                <a:rPr lang="en-US" sz="2400">
                  <a:latin typeface="Segoe UI" panose="020B0502040204020203" pitchFamily="34" charset="0"/>
                </a:rPr>
                <a:t>used for equality testing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201118" y="4560847"/>
              <a:ext cx="65594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8800">
                  <a:solidFill>
                    <a:srgbClr val="6A1719"/>
                  </a:solidFill>
                  <a:latin typeface="Segoe UI" panose="020B0502040204020203" pitchFamily="34" charset="0"/>
                </a:rPr>
                <a:t>*</a:t>
              </a: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9529723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operator</a:t>
            </a:r>
          </a:p>
        </p:txBody>
      </p:sp>
    </p:spTree>
    <p:extLst>
      <p:ext uri="{BB962C8B-B14F-4D97-AF65-F5344CB8AC3E}">
        <p14:creationId xmlns:p14="http://schemas.microsoft.com/office/powerpoint/2010/main" val="377042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63B9A7-A778-4FF2-BCB2-38239481439B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10326" y="423897"/>
            <a:ext cx="7780338" cy="625475"/>
          </a:xfrm>
        </p:spPr>
        <p:txBody>
          <a:bodyPr/>
          <a:lstStyle/>
          <a:p>
            <a:r>
              <a:rPr lang="en-US" b="0">
                <a:solidFill>
                  <a:schemeClr val="accent2">
                    <a:lumMod val="75000"/>
                  </a:schemeClr>
                </a:solidFill>
              </a:rPr>
              <a:t>Logical operators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223415"/>
              </p:ext>
            </p:extLst>
          </p:nvPr>
        </p:nvGraphicFramePr>
        <p:xfrm>
          <a:off x="3079172" y="1241137"/>
          <a:ext cx="6096000" cy="2072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89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6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>
                          <a:latin typeface="ProFontWindows" panose="02000409000000000000" pitchFamily="49" charset="0"/>
                        </a:rPr>
                        <a:t>&amp;</a:t>
                      </a:r>
                      <a:endParaRPr lang="en-US" sz="2800" b="0">
                        <a:solidFill>
                          <a:schemeClr val="tx1"/>
                        </a:solidFill>
                        <a:latin typeface="ProFontWindows" panose="02000409000000000000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>
                          <a:latin typeface="Segoe UI" panose="020B0502040204020203" pitchFamily="34" charset="0"/>
                        </a:rPr>
                        <a:t>and</a:t>
                      </a:r>
                      <a:endParaRPr lang="en-US" sz="2800" b="0">
                        <a:solidFill>
                          <a:schemeClr val="tx1"/>
                        </a:solidFill>
                        <a:latin typeface="Segoe UI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>
                          <a:solidFill>
                            <a:schemeClr val="tx1"/>
                          </a:solidFill>
                          <a:latin typeface="ProFontWindows" panose="02000409000000000000" pitchFamily="49" charset="0"/>
                        </a:rPr>
                        <a:t>|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Segoe UI" panose="020B0502040204020203" pitchFamily="34" charset="0"/>
                        </a:rPr>
                        <a:t>or</a:t>
                      </a:r>
                      <a:endParaRPr lang="en-US" sz="2800" b="0">
                        <a:solidFill>
                          <a:schemeClr val="tx1"/>
                        </a:solidFill>
                        <a:latin typeface="Segoe UI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roFontWindows" panose="02000409000000000000" pitchFamily="49" charset="0"/>
                        </a:rPr>
                        <a:t>!</a:t>
                      </a:r>
                      <a:endParaRPr lang="en-US" sz="2800" b="0">
                        <a:solidFill>
                          <a:schemeClr val="tx1"/>
                        </a:solidFill>
                        <a:latin typeface="ProFontWindows" panose="02000409000000000000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Segoe UI" panose="020B0502040204020203" pitchFamily="34" charset="0"/>
                        </a:rPr>
                        <a:t>not</a:t>
                      </a:r>
                      <a:endParaRPr lang="en-US" sz="2800" b="0">
                        <a:solidFill>
                          <a:schemeClr val="tx1"/>
                        </a:solidFill>
                        <a:latin typeface="Segoe UI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ProFontWindows" panose="02000409000000000000" pitchFamily="49" charset="0"/>
                        </a:rPr>
                        <a:t>~</a:t>
                      </a:r>
                      <a:endParaRPr lang="en-US" sz="2800" b="0">
                        <a:solidFill>
                          <a:schemeClr val="tx1"/>
                        </a:solidFill>
                        <a:latin typeface="ProFontWindows" panose="02000409000000000000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Segoe UI" panose="020B0502040204020203" pitchFamily="34" charset="0"/>
                        </a:rPr>
                        <a:t>not</a:t>
                      </a:r>
                      <a:endParaRPr lang="en-US" sz="2800" b="0">
                        <a:solidFill>
                          <a:schemeClr val="tx1"/>
                        </a:solidFill>
                        <a:latin typeface="Segoe UI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155372" y="3697307"/>
            <a:ext cx="54441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>
                <a:latin typeface="Segoe UI" panose="020B0502040204020203" pitchFamily="34" charset="0"/>
              </a:rPr>
              <a:t>Can use parentheses to indicate </a:t>
            </a:r>
            <a:br>
              <a:rPr lang="en-US" sz="2800">
                <a:latin typeface="Segoe UI" panose="020B0502040204020203" pitchFamily="34" charset="0"/>
              </a:rPr>
            </a:br>
            <a:r>
              <a:rPr lang="en-US" sz="2800">
                <a:latin typeface="Segoe UI" panose="020B0502040204020203" pitchFamily="34" charset="0"/>
              </a:rPr>
              <a:t>evaluation order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492016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operator</a:t>
            </a:r>
          </a:p>
        </p:txBody>
      </p:sp>
    </p:spTree>
    <p:extLst>
      <p:ext uri="{BB962C8B-B14F-4D97-AF65-F5344CB8AC3E}">
        <p14:creationId xmlns:p14="http://schemas.microsoft.com/office/powerpoint/2010/main" val="303519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CE69DA-74B2-4FA0-8A75-3ACEEC53498E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62187" y="1392418"/>
            <a:ext cx="7667625" cy="2246769"/>
          </a:xfrm>
        </p:spPr>
        <p:txBody>
          <a:bodyPr/>
          <a:lstStyle/>
          <a:p>
            <a:r>
              <a:rPr lang="en-US" sz="2800" b="0">
                <a:solidFill>
                  <a:schemeClr val="tx1"/>
                </a:solidFill>
                <a:latin typeface="ProFontWindows" panose="02000409000000000000" pitchFamily="49" charset="0"/>
              </a:rPr>
              <a:t>summarize </a:t>
            </a:r>
            <a:r>
              <a:rPr lang="en-US" sz="2800" b="0" err="1">
                <a:solidFill>
                  <a:schemeClr val="tx1"/>
                </a:solidFill>
                <a:latin typeface="ProFontWindows" panose="02000409000000000000" pitchFamily="49" charset="0"/>
              </a:rPr>
              <a:t>neoMR</a:t>
            </a:r>
            <a:r>
              <a:rPr lang="en-US" sz="2800" b="0">
                <a:solidFill>
                  <a:schemeClr val="tx1"/>
                </a:solidFill>
                <a:latin typeface="ProFontWindows" panose="02000409000000000000" pitchFamily="49" charset="0"/>
              </a:rPr>
              <a:t> if year==1980</a:t>
            </a:r>
            <a:br>
              <a:rPr lang="en-US" sz="2800" b="0">
                <a:solidFill>
                  <a:schemeClr val="tx1"/>
                </a:solidFill>
                <a:latin typeface="ProFontWindows" panose="02000409000000000000" pitchFamily="49" charset="0"/>
              </a:rPr>
            </a:br>
            <a:br>
              <a:rPr lang="en-US" sz="2800" b="0">
                <a:solidFill>
                  <a:schemeClr val="tx1"/>
                </a:solidFill>
                <a:latin typeface="ProFontWindows" panose="02000409000000000000" pitchFamily="49" charset="0"/>
              </a:rPr>
            </a:br>
            <a:r>
              <a:rPr lang="en-US" sz="2800" b="0">
                <a:solidFill>
                  <a:schemeClr val="tx1"/>
                </a:solidFill>
                <a:latin typeface="ProFontWindows" panose="02000409000000000000" pitchFamily="49" charset="0"/>
              </a:rPr>
              <a:t>summarize </a:t>
            </a:r>
            <a:r>
              <a:rPr lang="en-US" sz="2800" b="0" err="1">
                <a:solidFill>
                  <a:schemeClr val="tx1"/>
                </a:solidFill>
                <a:latin typeface="ProFontWindows" panose="02000409000000000000" pitchFamily="49" charset="0"/>
              </a:rPr>
              <a:t>neoMR</a:t>
            </a:r>
            <a:r>
              <a:rPr lang="en-US" sz="2800" b="0">
                <a:solidFill>
                  <a:schemeClr val="tx1"/>
                </a:solidFill>
                <a:latin typeface="ProFontWindows" panose="02000409000000000000" pitchFamily="49" charset="0"/>
              </a:rPr>
              <a:t> if year&gt;=2000</a:t>
            </a:r>
            <a:br>
              <a:rPr lang="en-US" sz="2800" b="0">
                <a:solidFill>
                  <a:schemeClr val="tx1"/>
                </a:solidFill>
                <a:latin typeface="ProFontWindows" panose="02000409000000000000" pitchFamily="49" charset="0"/>
              </a:rPr>
            </a:br>
            <a:br>
              <a:rPr lang="en-US" sz="2800" b="0">
                <a:solidFill>
                  <a:schemeClr val="tx1"/>
                </a:solidFill>
                <a:latin typeface="ProFontWindows" panose="02000409000000000000" pitchFamily="49" charset="0"/>
              </a:rPr>
            </a:br>
            <a:r>
              <a:rPr lang="en-US" sz="2800" b="0">
                <a:solidFill>
                  <a:schemeClr val="tx1"/>
                </a:solidFill>
                <a:latin typeface="ProFontWindows" panose="02000409000000000000" pitchFamily="49" charset="0"/>
              </a:rPr>
              <a:t>summarize </a:t>
            </a:r>
            <a:r>
              <a:rPr lang="en-US" sz="2800" b="0" err="1">
                <a:solidFill>
                  <a:schemeClr val="tx1"/>
                </a:solidFill>
                <a:latin typeface="ProFontWindows" panose="02000409000000000000" pitchFamily="49" charset="0"/>
              </a:rPr>
              <a:t>neoMR</a:t>
            </a:r>
            <a:r>
              <a:rPr lang="en-US" sz="2800" b="0">
                <a:solidFill>
                  <a:schemeClr val="tx1"/>
                </a:solidFill>
                <a:latin typeface="ProFontWindows" panose="02000409000000000000" pitchFamily="49" charset="0"/>
              </a:rPr>
              <a:t> if year&gt;=1990 &amp; year&lt;=1999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492016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if</a:t>
            </a:r>
          </a:p>
        </p:txBody>
      </p:sp>
    </p:spTree>
    <p:extLst>
      <p:ext uri="{BB962C8B-B14F-4D97-AF65-F5344CB8AC3E}">
        <p14:creationId xmlns:p14="http://schemas.microsoft.com/office/powerpoint/2010/main" val="106169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34451" y="1741881"/>
            <a:ext cx="7780337" cy="627062"/>
          </a:xfrm>
        </p:spPr>
        <p:txBody>
          <a:bodyPr/>
          <a:lstStyle/>
          <a:p>
            <a:r>
              <a:rPr lang="en-US" b="0">
                <a:solidFill>
                  <a:schemeClr val="tx1"/>
                </a:solidFill>
              </a:rPr>
              <a:t>What about string variables?</a:t>
            </a:r>
          </a:p>
        </p:txBody>
      </p:sp>
    </p:spTree>
    <p:extLst>
      <p:ext uri="{BB962C8B-B14F-4D97-AF65-F5344CB8AC3E}">
        <p14:creationId xmlns:p14="http://schemas.microsoft.com/office/powerpoint/2010/main" val="99924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216DA3-7680-4208-AC89-C269FE306F47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5228" y="1121281"/>
            <a:ext cx="10922000" cy="1138773"/>
          </a:xfrm>
        </p:spPr>
        <p:txBody>
          <a:bodyPr/>
          <a:lstStyle/>
          <a:p>
            <a:r>
              <a:rPr lang="en-US" sz="2200" b="0">
                <a:solidFill>
                  <a:schemeClr val="tx1"/>
                </a:solidFill>
                <a:latin typeface="ProFontWindows" panose="02000409000000000000" pitchFamily="49" charset="0"/>
              </a:rPr>
              <a:t>summarize </a:t>
            </a:r>
            <a:r>
              <a:rPr lang="en-US" sz="2200" b="0" err="1">
                <a:solidFill>
                  <a:schemeClr val="tx1"/>
                </a:solidFill>
                <a:latin typeface="ProFontWindows" panose="02000409000000000000" pitchFamily="49" charset="0"/>
              </a:rPr>
              <a:t>neoMR</a:t>
            </a:r>
            <a:r>
              <a:rPr lang="en-US" sz="2200" b="0">
                <a:solidFill>
                  <a:schemeClr val="tx1"/>
                </a:solidFill>
                <a:latin typeface="ProFontWindows" panose="02000409000000000000" pitchFamily="49" charset="0"/>
              </a:rPr>
              <a:t> if country=="Afghanistan"</a:t>
            </a:r>
            <a:br>
              <a:rPr lang="en-US" sz="2200" b="0">
                <a:solidFill>
                  <a:schemeClr val="tx1"/>
                </a:solidFill>
                <a:latin typeface="ProFontWindows" panose="02000409000000000000" pitchFamily="49" charset="0"/>
              </a:rPr>
            </a:br>
            <a:br>
              <a:rPr lang="en-US" sz="2200" b="0">
                <a:solidFill>
                  <a:schemeClr val="tx1"/>
                </a:solidFill>
                <a:latin typeface="ProFontWindows" panose="02000409000000000000" pitchFamily="49" charset="0"/>
              </a:rPr>
            </a:br>
            <a:r>
              <a:rPr lang="en-US" sz="2200" b="0">
                <a:solidFill>
                  <a:schemeClr val="tx1"/>
                </a:solidFill>
                <a:latin typeface="ProFontWindows" panose="02000409000000000000" pitchFamily="49" charset="0"/>
              </a:rPr>
              <a:t>summarize under5MR if region</a:t>
            </a:r>
            <a:r>
              <a:rPr lang="en-US" sz="2200" b="0" dirty="0">
                <a:solidFill>
                  <a:schemeClr val="tx1"/>
                </a:solidFill>
                <a:latin typeface="ProFontWindows" panose="02000409000000000000" pitchFamily="49" charset="0"/>
              </a:rPr>
              <a:t>=="</a:t>
            </a:r>
            <a:r>
              <a:rPr lang="en-US" sz="2200" b="0">
                <a:solidFill>
                  <a:schemeClr val="tx1"/>
                </a:solidFill>
                <a:latin typeface="ProFontWindows" panose="02000409000000000000" pitchFamily="49" charset="0"/>
              </a:rPr>
              <a:t>South Asia" | region=="East Asia &amp; Pacific"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482589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if</a:t>
            </a:r>
          </a:p>
        </p:txBody>
      </p:sp>
    </p:spTree>
    <p:extLst>
      <p:ext uri="{BB962C8B-B14F-4D97-AF65-F5344CB8AC3E}">
        <p14:creationId xmlns:p14="http://schemas.microsoft.com/office/powerpoint/2010/main" val="35677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7141" y="612210"/>
            <a:ext cx="118333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600">
                <a:solidFill>
                  <a:srgbClr val="6A1719"/>
                </a:solidFill>
                <a:latin typeface="Garamond" panose="02020404030301010803" pitchFamily="18" charset="0"/>
              </a:rPr>
              <a:t>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422" y="1257417"/>
            <a:ext cx="8266100" cy="319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spcAft>
                <a:spcPts val="1200"/>
              </a:spcAft>
              <a:buClr>
                <a:schemeClr val="accent1"/>
              </a:buClr>
              <a:buSzPct val="110000"/>
            </a:pPr>
            <a:r>
              <a:rPr lang="en-US" sz="3200">
                <a:latin typeface="Segoe UI" panose="020B0502040204020203" pitchFamily="34" charset="0"/>
              </a:rPr>
              <a:t>broad approaches:</a:t>
            </a:r>
          </a:p>
          <a:p>
            <a:pPr marL="457200" indent="-339725">
              <a:lnSpc>
                <a:spcPts val="3800"/>
              </a:lnSpc>
              <a:buClr>
                <a:srgbClr val="6A1719"/>
              </a:buClr>
              <a:buSzPct val="110000"/>
              <a:buFont typeface="Gotham Light" panose="02000603030000020004" pitchFamily="2" charset="0"/>
              <a:buChar char="•"/>
            </a:pPr>
            <a:r>
              <a:rPr lang="en-US" sz="3600">
                <a:latin typeface="ProFontWindows" panose="020B0604020202020204" charset="0"/>
              </a:rPr>
              <a:t>if</a:t>
            </a:r>
            <a:br>
              <a:rPr lang="en-US" sz="3600">
                <a:latin typeface="ProFontWindows" panose="020B0604020202020204" charset="0"/>
              </a:rPr>
            </a:br>
            <a:endParaRPr lang="en-US" sz="3600">
              <a:latin typeface="ProFontWindows" panose="020B0604020202020204" charset="0"/>
            </a:endParaRPr>
          </a:p>
          <a:p>
            <a:pPr marL="457200" indent="-339725">
              <a:lnSpc>
                <a:spcPts val="3800"/>
              </a:lnSpc>
              <a:buClr>
                <a:srgbClr val="6A1719"/>
              </a:buClr>
              <a:buSzPct val="110000"/>
              <a:buFont typeface="Gotham Light" panose="02000603030000020004" pitchFamily="2" charset="0"/>
              <a:buChar char="•"/>
            </a:pPr>
            <a:r>
              <a:rPr lang="en-US" sz="3600">
                <a:latin typeface="ProFontWindows" panose="020B0604020202020204" charset="0"/>
              </a:rPr>
              <a:t>in</a:t>
            </a:r>
            <a:br>
              <a:rPr lang="en-US" sz="3600">
                <a:latin typeface="ProFontWindows" panose="020B0604020202020204" charset="0"/>
              </a:rPr>
            </a:br>
            <a:endParaRPr lang="en-US" sz="3600">
              <a:latin typeface="ProFontWindows" panose="020B0604020202020204" charset="0"/>
            </a:endParaRPr>
          </a:p>
          <a:p>
            <a:pPr marL="457200" indent="-339725">
              <a:lnSpc>
                <a:spcPts val="3800"/>
              </a:lnSpc>
              <a:buClr>
                <a:srgbClr val="6A1719"/>
              </a:buClr>
              <a:buSzPct val="110000"/>
              <a:buFont typeface="Gotham Light" panose="02000603030000020004" pitchFamily="2" charset="0"/>
              <a:buChar char="•"/>
            </a:pPr>
            <a:r>
              <a:rPr lang="en-US" sz="3600">
                <a:latin typeface="ProFontWindows" panose="020B0604020202020204" charset="0"/>
              </a:rPr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233907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ED2D5C-E72B-4283-B2DB-328054DFF577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59" y="1583196"/>
            <a:ext cx="9253171" cy="1303114"/>
          </a:xfrm>
        </p:spPr>
        <p:txBody>
          <a:bodyPr/>
          <a:lstStyle/>
          <a:p>
            <a:r>
              <a:rPr lang="en-US" sz="4400" b="0" u="sng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b</a:t>
            </a:r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rowse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view the dataset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558003" y="6066298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b</a:t>
            </a:r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rowse</a:t>
            </a:r>
          </a:p>
        </p:txBody>
      </p:sp>
    </p:spTree>
    <p:extLst>
      <p:ext uri="{BB962C8B-B14F-4D97-AF65-F5344CB8AC3E}">
        <p14:creationId xmlns:p14="http://schemas.microsoft.com/office/powerpoint/2010/main" val="152541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C624F94-CA86-4E0E-A5CE-5EAC459C2686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09637" y="1003936"/>
            <a:ext cx="10372725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latin typeface="ProFontWindows" panose="02000409000000000000" pitchFamily="49" charset="0"/>
              </a:rPr>
              <a:t>in</a:t>
            </a:r>
            <a:r>
              <a:rPr lang="en-US" sz="2800">
                <a:latin typeface="Segoe UI" panose="020B0502040204020203" pitchFamily="34" charset="0"/>
              </a:rPr>
              <a:t> at the end of a command means the command is to use only the observations specified</a:t>
            </a:r>
          </a:p>
          <a:p>
            <a:endParaRPr lang="en-US" sz="2800">
              <a:latin typeface="Segoe UI" panose="020B0502040204020203" pitchFamily="34" charset="0"/>
            </a:endParaRPr>
          </a:p>
          <a:p>
            <a:pPr lvl="4"/>
            <a:r>
              <a:rPr lang="en-US" sz="3600" i="1">
                <a:latin typeface="ProFontWindows" panose="02000409000000000000" pitchFamily="49" charset="0"/>
              </a:rPr>
              <a:t>	  command</a:t>
            </a:r>
            <a:r>
              <a:rPr lang="en-US" sz="3600">
                <a:latin typeface="ProFontWindows" panose="02000409000000000000" pitchFamily="49" charset="0"/>
              </a:rPr>
              <a:t> in </a:t>
            </a:r>
            <a:r>
              <a:rPr lang="en-US" sz="3600" i="1">
                <a:latin typeface="ProFontWindows" panose="02000409000000000000" pitchFamily="49" charset="0"/>
              </a:rPr>
              <a:t>range</a:t>
            </a:r>
          </a:p>
          <a:p>
            <a:endParaRPr lang="en-US" sz="2800">
              <a:latin typeface="Segoe UI" panose="020B0502040204020203" pitchFamily="34" charset="0"/>
            </a:endParaRPr>
          </a:p>
          <a:p>
            <a:r>
              <a:rPr lang="en-US" sz="2800">
                <a:latin typeface="Segoe UI" panose="020B0502040204020203" pitchFamily="34" charset="0"/>
              </a:rPr>
              <a:t>where </a:t>
            </a:r>
            <a:r>
              <a:rPr lang="en-US" sz="2800" i="1">
                <a:latin typeface="ProFontWindows" panose="02000409000000000000" pitchFamily="49" charset="0"/>
              </a:rPr>
              <a:t>range</a:t>
            </a:r>
            <a:r>
              <a:rPr lang="en-US" sz="2800">
                <a:latin typeface="ProFontWindows" panose="02000409000000000000" pitchFamily="49" charset="0"/>
              </a:rPr>
              <a:t> </a:t>
            </a:r>
            <a:r>
              <a:rPr lang="en-US" sz="2800">
                <a:latin typeface="Segoe UI" panose="020B0502040204020203" pitchFamily="34" charset="0"/>
              </a:rPr>
              <a:t>is</a:t>
            </a:r>
          </a:p>
          <a:p>
            <a:pPr marL="457200" indent="-457200">
              <a:buClr>
                <a:schemeClr val="accent2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800">
                <a:latin typeface="ProFontWindows" panose="02000409000000000000" pitchFamily="49" charset="0"/>
              </a:rPr>
              <a:t>#</a:t>
            </a:r>
          </a:p>
          <a:p>
            <a:pPr marL="457200" indent="-457200">
              <a:buClr>
                <a:schemeClr val="accent2">
                  <a:lumMod val="75000"/>
                </a:schemeClr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800">
                <a:latin typeface="ProFontWindows" panose="02000409000000000000" pitchFamily="49" charset="0"/>
              </a:rPr>
              <a:t>#/#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586283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in</a:t>
            </a:r>
          </a:p>
        </p:txBody>
      </p:sp>
    </p:spTree>
    <p:extLst>
      <p:ext uri="{BB962C8B-B14F-4D97-AF65-F5344CB8AC3E}">
        <p14:creationId xmlns:p14="http://schemas.microsoft.com/office/powerpoint/2010/main" val="322392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760F31-D920-4EC3-8F67-B9497DFFA83C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568538" y="1943101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3200">
                <a:latin typeface="ProFontWindows" panose="02000409000000000000" pitchFamily="49" charset="0"/>
              </a:rPr>
              <a:t>browse in 1/20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595711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in</a:t>
            </a:r>
          </a:p>
        </p:txBody>
      </p:sp>
    </p:spTree>
    <p:extLst>
      <p:ext uri="{BB962C8B-B14F-4D97-AF65-F5344CB8AC3E}">
        <p14:creationId xmlns:p14="http://schemas.microsoft.com/office/powerpoint/2010/main" val="284637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7141" y="612210"/>
            <a:ext cx="118333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600">
                <a:solidFill>
                  <a:srgbClr val="6A1719"/>
                </a:solidFill>
                <a:latin typeface="Garamond" panose="02020404030301010803" pitchFamily="18" charset="0"/>
              </a:rPr>
              <a:t>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422" y="1257417"/>
            <a:ext cx="8266100" cy="319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spcAft>
                <a:spcPts val="1200"/>
              </a:spcAft>
              <a:buClr>
                <a:schemeClr val="accent1"/>
              </a:buClr>
              <a:buSzPct val="110000"/>
            </a:pPr>
            <a:r>
              <a:rPr lang="en-US" sz="3200">
                <a:latin typeface="Segoe UI" panose="020B0502040204020203" pitchFamily="34" charset="0"/>
              </a:rPr>
              <a:t>broad approaches:</a:t>
            </a:r>
          </a:p>
          <a:p>
            <a:pPr marL="457200" indent="-339725">
              <a:lnSpc>
                <a:spcPts val="3800"/>
              </a:lnSpc>
              <a:buClr>
                <a:srgbClr val="6A1719"/>
              </a:buClr>
              <a:buSzPct val="110000"/>
              <a:buFont typeface="Gotham Light" panose="02000603030000020004" pitchFamily="2" charset="0"/>
              <a:buChar char="•"/>
            </a:pPr>
            <a:r>
              <a:rPr lang="en-US" sz="3600">
                <a:latin typeface="ProFontWindows" panose="020B0604020202020204" charset="0"/>
              </a:rPr>
              <a:t>if</a:t>
            </a:r>
            <a:br>
              <a:rPr lang="en-US" sz="3600">
                <a:latin typeface="ProFontWindows" panose="020B0604020202020204" charset="0"/>
              </a:rPr>
            </a:br>
            <a:endParaRPr lang="en-US" sz="3600">
              <a:latin typeface="ProFontWindows" panose="020B0604020202020204" charset="0"/>
            </a:endParaRPr>
          </a:p>
          <a:p>
            <a:pPr marL="457200" indent="-339725">
              <a:lnSpc>
                <a:spcPts val="3800"/>
              </a:lnSpc>
              <a:buClr>
                <a:srgbClr val="6A1719"/>
              </a:buClr>
              <a:buSzPct val="110000"/>
              <a:buFont typeface="Gotham Light" panose="02000603030000020004" pitchFamily="2" charset="0"/>
              <a:buChar char="•"/>
            </a:pPr>
            <a:r>
              <a:rPr lang="en-US" sz="3600">
                <a:latin typeface="ProFontWindows" panose="020B0604020202020204" charset="0"/>
              </a:rPr>
              <a:t>in</a:t>
            </a:r>
            <a:br>
              <a:rPr lang="en-US" sz="3600">
                <a:latin typeface="ProFontWindows" panose="020B0604020202020204" charset="0"/>
              </a:rPr>
            </a:br>
            <a:endParaRPr lang="en-US" sz="3600">
              <a:latin typeface="ProFontWindows" panose="020B0604020202020204" charset="0"/>
            </a:endParaRPr>
          </a:p>
          <a:p>
            <a:pPr marL="457200" indent="-339725">
              <a:lnSpc>
                <a:spcPts val="3800"/>
              </a:lnSpc>
              <a:buClr>
                <a:srgbClr val="6A1719"/>
              </a:buClr>
              <a:buSzPct val="110000"/>
              <a:buFont typeface="Gotham Light" panose="02000603030000020004" pitchFamily="2" charset="0"/>
              <a:buChar char="•"/>
            </a:pPr>
            <a:r>
              <a:rPr lang="en-US" sz="3600">
                <a:latin typeface="ProFontWindows" panose="020B0604020202020204" charset="0"/>
              </a:rPr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253433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31447" y="1847850"/>
            <a:ext cx="5732463" cy="769938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cs typeface="Segoe UI Semilight" panose="020B0402040204020203" pitchFamily="34" charset="0"/>
              </a:rPr>
              <a:t>Creating variables</a:t>
            </a:r>
            <a:endParaRPr lang="en-US" sz="4800" b="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65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2DE9AF-0C62-4ED9-91A4-390A28089F29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25062" y="1428979"/>
            <a:ext cx="7780337" cy="1836738"/>
          </a:xfrm>
        </p:spPr>
        <p:txBody>
          <a:bodyPr/>
          <a:lstStyle/>
          <a:p>
            <a:r>
              <a:rPr lang="en-US" sz="4400" b="0" u="sng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g</a:t>
            </a:r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enerate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b="0">
                <a:solidFill>
                  <a:schemeClr val="tx1"/>
                </a:solidFill>
                <a:cs typeface="Monaco"/>
              </a:rPr>
              <a:t>creates a new variable</a:t>
            </a:r>
            <a:br>
              <a:rPr lang="en-US" b="0">
                <a:solidFill>
                  <a:schemeClr val="tx1"/>
                </a:solidFill>
                <a:cs typeface="Monaco"/>
              </a:rPr>
            </a:b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614564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g</a:t>
            </a: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enerate</a:t>
            </a:r>
          </a:p>
        </p:txBody>
      </p:sp>
    </p:spTree>
    <p:extLst>
      <p:ext uri="{BB962C8B-B14F-4D97-AF65-F5344CB8AC3E}">
        <p14:creationId xmlns:p14="http://schemas.microsoft.com/office/powerpoint/2010/main" val="139121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AEC8E7-E6AE-4126-9FF7-0C23ACD1C725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88759" y="670253"/>
            <a:ext cx="12068060" cy="4960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 dirty="0">
                <a:solidFill>
                  <a:prstClr val="black"/>
                </a:solidFill>
                <a:latin typeface="ProFontWindows" panose="02000409000000000000" pitchFamily="49" charset="0"/>
              </a:rPr>
              <a:t>generate x = 1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 dirty="0">
                <a:solidFill>
                  <a:prstClr val="black"/>
                </a:solidFill>
                <a:latin typeface="ProFontWindows" panose="02000409000000000000" pitchFamily="49" charset="0"/>
              </a:rPr>
              <a:t>generate one = "one"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endParaRPr lang="en-US" sz="2800" dirty="0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 dirty="0">
                <a:solidFill>
                  <a:prstClr val="black"/>
                </a:solidFill>
                <a:latin typeface="ProFontWindows" panose="02000409000000000000" pitchFamily="49" charset="0"/>
              </a:rPr>
              <a:t>generate </a:t>
            </a:r>
            <a:r>
              <a:rPr lang="en-US" sz="2800" dirty="0" err="1">
                <a:solidFill>
                  <a:prstClr val="black"/>
                </a:solidFill>
                <a:latin typeface="ProFontWindows" panose="02000409000000000000" pitchFamily="49" charset="0"/>
              </a:rPr>
              <a:t>highIncome</a:t>
            </a:r>
            <a:r>
              <a:rPr lang="en-US" sz="2800" dirty="0">
                <a:solidFill>
                  <a:prstClr val="black"/>
                </a:solidFill>
                <a:latin typeface="ProFontWindows" panose="02000409000000000000" pitchFamily="49" charset="0"/>
              </a:rPr>
              <a:t> = 1 if ///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 dirty="0">
                <a:solidFill>
                  <a:prstClr val="black"/>
                </a:solidFill>
                <a:latin typeface="ProFontWindows" panose="02000409000000000000" pitchFamily="49" charset="0"/>
              </a:rPr>
              <a:t>income=="High income: </a:t>
            </a:r>
            <a:r>
              <a:rPr lang="en-US" sz="2800" dirty="0" err="1">
                <a:solidFill>
                  <a:prstClr val="black"/>
                </a:solidFill>
                <a:latin typeface="ProFontWindows" panose="02000409000000000000" pitchFamily="49" charset="0"/>
              </a:rPr>
              <a:t>nonOECD</a:t>
            </a:r>
            <a:r>
              <a:rPr lang="en-US" sz="2800" dirty="0">
                <a:solidFill>
                  <a:prstClr val="black"/>
                </a:solidFill>
                <a:latin typeface="ProFontWindows" panose="02000409000000000000" pitchFamily="49" charset="0"/>
              </a:rPr>
              <a:t>" | ///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 dirty="0">
                <a:solidFill>
                  <a:prstClr val="black"/>
                </a:solidFill>
                <a:latin typeface="ProFontWindows" panose="02000409000000000000" pitchFamily="49" charset="0"/>
              </a:rPr>
              <a:t>income=="High income: OECD"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endParaRPr lang="en-US" sz="2800" dirty="0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 dirty="0" err="1">
                <a:solidFill>
                  <a:prstClr val="black"/>
                </a:solidFill>
                <a:latin typeface="ProFontWindows" panose="02000409000000000000" pitchFamily="49" charset="0"/>
              </a:rPr>
              <a:t>df$highIncome</a:t>
            </a:r>
            <a:r>
              <a:rPr lang="en-US" sz="2800" dirty="0">
                <a:solidFill>
                  <a:prstClr val="black"/>
                </a:solidFill>
                <a:latin typeface="ProFontWindows" panose="02000409000000000000" pitchFamily="49" charset="0"/>
              </a:rPr>
              <a:t>[</a:t>
            </a:r>
            <a:r>
              <a:rPr lang="en-US" sz="2800" dirty="0" err="1">
                <a:solidFill>
                  <a:prstClr val="black"/>
                </a:solidFill>
                <a:latin typeface="ProFontWindows" panose="02000409000000000000" pitchFamily="49" charset="0"/>
              </a:rPr>
              <a:t>df$income</a:t>
            </a:r>
            <a:r>
              <a:rPr lang="en-US" sz="2800" dirty="0">
                <a:solidFill>
                  <a:prstClr val="black"/>
                </a:solidFill>
                <a:latin typeface="ProFontWindows" panose="02000409000000000000" pitchFamily="49" charset="0"/>
              </a:rPr>
              <a:t>=="High income: </a:t>
            </a:r>
            <a:r>
              <a:rPr lang="en-US" sz="2800" dirty="0" err="1">
                <a:solidFill>
                  <a:prstClr val="black"/>
                </a:solidFill>
                <a:latin typeface="ProFontWindows" panose="02000409000000000000" pitchFamily="49" charset="0"/>
              </a:rPr>
              <a:t>nonOECD</a:t>
            </a:r>
            <a:r>
              <a:rPr lang="en-US" sz="2800" dirty="0">
                <a:solidFill>
                  <a:prstClr val="black"/>
                </a:solidFill>
                <a:latin typeface="ProFontWindows" panose="02000409000000000000" pitchFamily="49" charset="0"/>
              </a:rPr>
              <a:t>" |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 dirty="0">
                <a:solidFill>
                  <a:prstClr val="black"/>
                </a:solidFill>
                <a:latin typeface="ProFontWindows" panose="02000409000000000000" pitchFamily="49" charset="0"/>
              </a:rPr>
              <a:t>		    </a:t>
            </a:r>
            <a:r>
              <a:rPr lang="en-US" sz="2800" dirty="0" err="1">
                <a:solidFill>
                  <a:prstClr val="black"/>
                </a:solidFill>
                <a:latin typeface="ProFontWindows" panose="02000409000000000000" pitchFamily="49" charset="0"/>
              </a:rPr>
              <a:t>df$income</a:t>
            </a:r>
            <a:r>
              <a:rPr lang="en-US" sz="2800" dirty="0">
                <a:solidFill>
                  <a:prstClr val="black"/>
                </a:solidFill>
                <a:latin typeface="ProFontWindows" panose="02000409000000000000" pitchFamily="49" charset="0"/>
              </a:rPr>
              <a:t>=="High income: OECD"] &lt;- 1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endParaRPr lang="en-US" sz="2800" dirty="0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endParaRPr lang="en-US" sz="2800" dirty="0">
              <a:solidFill>
                <a:prstClr val="black"/>
              </a:solidFill>
              <a:latin typeface="ProFontWindows" panose="02000409000000000000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463261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g</a:t>
            </a: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enerate</a:t>
            </a:r>
          </a:p>
        </p:txBody>
      </p:sp>
    </p:spTree>
    <p:extLst>
      <p:ext uri="{BB962C8B-B14F-4D97-AF65-F5344CB8AC3E}">
        <p14:creationId xmlns:p14="http://schemas.microsoft.com/office/powerpoint/2010/main" val="180966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64" y="184637"/>
            <a:ext cx="6805475" cy="5776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761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441" y="1303565"/>
            <a:ext cx="7448413" cy="355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CE5327-11FE-4E34-BD7A-B4DE533D8719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65329" y="1488185"/>
            <a:ext cx="9969283" cy="1836785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replace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b="0">
                <a:solidFill>
                  <a:schemeClr val="tx1"/>
                </a:solidFill>
                <a:cs typeface="Monaco"/>
              </a:rPr>
              <a:t>change contents of an existing variable</a:t>
            </a:r>
            <a:br>
              <a:rPr lang="en-US" b="0">
                <a:solidFill>
                  <a:schemeClr val="tx1"/>
                </a:solidFill>
                <a:cs typeface="Monaco"/>
              </a:rPr>
            </a:b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489574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replace</a:t>
            </a:r>
          </a:p>
        </p:txBody>
      </p:sp>
    </p:spTree>
    <p:extLst>
      <p:ext uri="{BB962C8B-B14F-4D97-AF65-F5344CB8AC3E}">
        <p14:creationId xmlns:p14="http://schemas.microsoft.com/office/powerpoint/2010/main" val="237566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320432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200" dirty="0">
                <a:solidFill>
                  <a:prstClr val="black"/>
                </a:solidFill>
                <a:latin typeface="ProFontWindows" panose="02000409000000000000" pitchFamily="49" charset="0"/>
              </a:rPr>
              <a:t>replace </a:t>
            </a:r>
            <a:r>
              <a:rPr lang="en-US" sz="2200" dirty="0" err="1">
                <a:solidFill>
                  <a:prstClr val="black"/>
                </a:solidFill>
                <a:latin typeface="ProFontWindows" panose="02000409000000000000" pitchFamily="49" charset="0"/>
              </a:rPr>
              <a:t>highIncome</a:t>
            </a:r>
            <a:r>
              <a:rPr lang="en-US" sz="2200" dirty="0">
                <a:solidFill>
                  <a:prstClr val="black"/>
                </a:solidFill>
                <a:latin typeface="ProFontWindows" panose="02000409000000000000" pitchFamily="49" charset="0"/>
              </a:rPr>
              <a:t> = 0 if </a:t>
            </a:r>
            <a:r>
              <a:rPr lang="en-US" sz="2200" dirty="0" err="1">
                <a:solidFill>
                  <a:prstClr val="black"/>
                </a:solidFill>
                <a:latin typeface="ProFontWindows" panose="02000409000000000000" pitchFamily="49" charset="0"/>
              </a:rPr>
              <a:t>highIncome</a:t>
            </a:r>
            <a:r>
              <a:rPr lang="en-US" sz="2200" dirty="0">
                <a:solidFill>
                  <a:prstClr val="black"/>
                </a:solidFill>
                <a:latin typeface="ProFontWindows" panose="02000409000000000000" pitchFamily="49" charset="0"/>
              </a:rPr>
              <a:t> == .  &amp; income != ""</a:t>
            </a:r>
          </a:p>
          <a:p>
            <a:pPr>
              <a:defRPr/>
            </a:pPr>
            <a:endParaRPr lang="en-US" sz="2200" dirty="0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defRPr/>
            </a:pPr>
            <a:r>
              <a:rPr lang="en-US" sz="2200" dirty="0">
                <a:solidFill>
                  <a:prstClr val="black"/>
                </a:solidFill>
                <a:latin typeface="ProFontWindows" panose="02000409000000000000" pitchFamily="49" charset="0"/>
              </a:rPr>
              <a:t>replace </a:t>
            </a:r>
            <a:r>
              <a:rPr lang="en-US" sz="2200" dirty="0" err="1">
                <a:solidFill>
                  <a:prstClr val="black"/>
                </a:solidFill>
                <a:latin typeface="ProFontWindows" panose="02000409000000000000" pitchFamily="49" charset="0"/>
              </a:rPr>
              <a:t>highIncome</a:t>
            </a:r>
            <a:r>
              <a:rPr lang="en-US" sz="2200" dirty="0">
                <a:solidFill>
                  <a:prstClr val="black"/>
                </a:solidFill>
                <a:latin typeface="ProFontWindows" panose="02000409000000000000" pitchFamily="49" charset="0"/>
              </a:rPr>
              <a:t> = 0 if missing(</a:t>
            </a:r>
            <a:r>
              <a:rPr lang="en-US" sz="2200" dirty="0" err="1">
                <a:solidFill>
                  <a:prstClr val="black"/>
                </a:solidFill>
                <a:latin typeface="ProFontWindows" panose="02000409000000000000" pitchFamily="49" charset="0"/>
              </a:rPr>
              <a:t>highIncome</a:t>
            </a:r>
            <a:r>
              <a:rPr lang="en-US" sz="2200" dirty="0">
                <a:solidFill>
                  <a:prstClr val="black"/>
                </a:solidFill>
                <a:latin typeface="ProFontWindows" panose="02000409000000000000" pitchFamily="49" charset="0"/>
              </a:rPr>
              <a:t>) &amp; !missing(income)</a:t>
            </a:r>
          </a:p>
          <a:p>
            <a:pPr>
              <a:defRPr/>
            </a:pPr>
            <a:endParaRPr lang="en-US" sz="2200" dirty="0">
              <a:solidFill>
                <a:prstClr val="black"/>
              </a:solidFill>
              <a:latin typeface="ProFontWindows" panose="02000409000000000000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135" y="2001746"/>
            <a:ext cx="8619927" cy="344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378" y="470708"/>
            <a:ext cx="9101244" cy="5314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221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48783" y="1740552"/>
            <a:ext cx="7242175" cy="831850"/>
          </a:xfrm>
        </p:spPr>
        <p:txBody>
          <a:bodyPr/>
          <a:lstStyle/>
          <a:p>
            <a:r>
              <a:rPr lang="en-US" sz="4800" b="0">
                <a:solidFill>
                  <a:schemeClr val="tx1"/>
                </a:solidFill>
                <a:cs typeface="Segoe UI Semilight" panose="020B0402040204020203" pitchFamily="34" charset="0"/>
              </a:rPr>
              <a:t>Variable names</a:t>
            </a:r>
            <a:endParaRPr lang="en-US" sz="4400" b="0">
              <a:solidFill>
                <a:schemeClr val="tx1"/>
              </a:solidFill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01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DCB0DA-0AFC-459A-A3C0-363537B45B21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84115" y="1123128"/>
            <a:ext cx="10216282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/>
            </a:pPr>
            <a:r>
              <a:rPr lang="en-US" sz="3600">
                <a:solidFill>
                  <a:prstClr val="black"/>
                </a:solidFill>
                <a:latin typeface="Segoe UI" panose="020B0502040204020203" pitchFamily="34" charset="0"/>
              </a:rPr>
              <a:t>Variable names in </a:t>
            </a:r>
            <a:r>
              <a:rPr lang="en-US" sz="3600" err="1">
                <a:solidFill>
                  <a:prstClr val="black"/>
                </a:solidFill>
                <a:latin typeface="Segoe UI" panose="020B0502040204020203" pitchFamily="34" charset="0"/>
              </a:rPr>
              <a:t>Stata</a:t>
            </a:r>
            <a:endParaRPr lang="en-US" sz="3600">
              <a:solidFill>
                <a:prstClr val="black"/>
              </a:solidFill>
              <a:latin typeface="Segoe UI" panose="020B0502040204020203" pitchFamily="34" charset="0"/>
            </a:endParaRPr>
          </a:p>
          <a:p>
            <a:pPr>
              <a:spcAft>
                <a:spcPts val="1200"/>
              </a:spcAft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1 to 32 characters long </a:t>
            </a:r>
          </a:p>
          <a:p>
            <a:pPr>
              <a:spcAft>
                <a:spcPts val="1200"/>
              </a:spcAft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Must start with letter or underscores</a:t>
            </a:r>
          </a:p>
          <a:p>
            <a:pPr>
              <a:spcAft>
                <a:spcPts val="1200"/>
              </a:spcAft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Remaining characters may be letters, numbers or underscores</a:t>
            </a:r>
          </a:p>
          <a:p>
            <a:pPr>
              <a:spcAft>
                <a:spcPts val="1200"/>
              </a:spcAft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Case sensitive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575094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err="1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varname</a:t>
            </a:r>
            <a:endParaRPr lang="en-US">
              <a:solidFill>
                <a:prstClr val="white"/>
              </a:solidFill>
              <a:latin typeface="ProFontWindows" panose="02000409000000000000" pitchFamily="49" charset="0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0245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965450" y="1912351"/>
            <a:ext cx="6261100" cy="1404937"/>
          </a:xfrm>
        </p:spPr>
        <p:txBody>
          <a:bodyPr/>
          <a:lstStyle/>
          <a:p>
            <a:pPr marL="0" indent="0">
              <a:buNone/>
            </a:pPr>
            <a:r>
              <a:rPr lang="en-US" sz="3600" err="1"/>
              <a:t>snake_case</a:t>
            </a:r>
            <a:r>
              <a:rPr lang="en-US" sz="3600"/>
              <a:t> </a:t>
            </a:r>
          </a:p>
          <a:p>
            <a:pPr marL="0" indent="0" algn="r">
              <a:buNone/>
            </a:pPr>
            <a:r>
              <a:rPr lang="en-US" sz="3600" err="1"/>
              <a:t>camelCase</a:t>
            </a:r>
            <a:endParaRPr lang="en-US" sz="3600"/>
          </a:p>
        </p:txBody>
      </p:sp>
      <p:sp>
        <p:nvSpPr>
          <p:cNvPr id="5" name="Rectangle 4"/>
          <p:cNvSpPr/>
          <p:nvPr/>
        </p:nvSpPr>
        <p:spPr>
          <a:xfrm>
            <a:off x="5157499" y="1037465"/>
            <a:ext cx="1939955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9900">
                <a:solidFill>
                  <a:srgbClr val="AA2B1E">
                    <a:lumMod val="75000"/>
                  </a:srgbClr>
                </a:solidFill>
                <a:latin typeface="Bell MT" panose="02020503060305020303" pitchFamily="18" charset="0"/>
              </a:rPr>
              <a:t>&amp;</a:t>
            </a:r>
            <a:endParaRPr lang="en-US" sz="19900">
              <a:solidFill>
                <a:prstClr val="black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60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58935" y="300041"/>
            <a:ext cx="2674130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3900" spc="-1000" err="1">
                <a:solidFill>
                  <a:srgbClr val="AA2B1E">
                    <a:lumMod val="75000"/>
                  </a:srgbClr>
                </a:solidFill>
                <a:latin typeface="Bell MT" panose="02020503060305020303" pitchFamily="18" charset="0"/>
                <a:cs typeface="Didot"/>
              </a:rPr>
              <a:t>vs</a:t>
            </a:r>
            <a:endParaRPr lang="en-US" sz="23900" spc="-1000">
              <a:solidFill>
                <a:prstClr val="black"/>
              </a:solidFill>
              <a:latin typeface="Bell MT" panose="02020503060305020303" pitchFamily="18" charset="0"/>
              <a:cs typeface="Dido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598822" y="1800442"/>
            <a:ext cx="7172325" cy="1404937"/>
          </a:xfrm>
        </p:spPr>
        <p:txBody>
          <a:bodyPr/>
          <a:lstStyle/>
          <a:p>
            <a:pPr marL="0" indent="0">
              <a:buNone/>
            </a:pPr>
            <a:r>
              <a:rPr lang="en-US" sz="3600" err="1"/>
              <a:t>typeability</a:t>
            </a:r>
            <a:r>
              <a:rPr lang="en-US" sz="3600"/>
              <a:t> </a:t>
            </a:r>
          </a:p>
          <a:p>
            <a:pPr marL="0" indent="0" algn="r">
              <a:buNone/>
            </a:pPr>
            <a:r>
              <a:rPr lang="en-US" sz="3600"/>
              <a:t>readability</a:t>
            </a:r>
          </a:p>
        </p:txBody>
      </p:sp>
    </p:spTree>
    <p:extLst>
      <p:ext uri="{BB962C8B-B14F-4D97-AF65-F5344CB8AC3E}">
        <p14:creationId xmlns:p14="http://schemas.microsoft.com/office/powerpoint/2010/main" val="49273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6559" y="2329544"/>
            <a:ext cx="8068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p		pop		</a:t>
            </a:r>
            <a:r>
              <a:rPr lang="en-US" sz="2800" err="1">
                <a:solidFill>
                  <a:prstClr val="black"/>
                </a:solidFill>
                <a:latin typeface="ProFontWindows" panose="02000409000000000000" pitchFamily="49" charset="0"/>
              </a:rPr>
              <a:t>totalNationalPopulation</a:t>
            </a:r>
            <a:endParaRPr lang="en-US" sz="2800">
              <a:solidFill>
                <a:prstClr val="black"/>
              </a:solidFill>
              <a:latin typeface="ProFontWindows" panose="02000409000000000000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20756914">
            <a:off x="2333721" y="1342401"/>
            <a:ext cx="4551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 err="1">
                <a:solidFill>
                  <a:srgbClr val="AA2B1E">
                    <a:lumMod val="75000"/>
                  </a:srgbClr>
                </a:solidFill>
                <a:latin typeface="Dakota" pitchFamily="2" charset="0"/>
              </a:rPr>
              <a:t>typeable</a:t>
            </a:r>
            <a:r>
              <a:rPr lang="en-US" sz="2800">
                <a:solidFill>
                  <a:srgbClr val="AA2B1E">
                    <a:lumMod val="75000"/>
                  </a:srgbClr>
                </a:solidFill>
                <a:latin typeface="Dakota" pitchFamily="2" charset="0"/>
              </a:rPr>
              <a:t>, not readable</a:t>
            </a:r>
          </a:p>
        </p:txBody>
      </p:sp>
      <p:sp>
        <p:nvSpPr>
          <p:cNvPr id="6" name="TextBox 5"/>
          <p:cNvSpPr txBox="1"/>
          <p:nvPr/>
        </p:nvSpPr>
        <p:spPr>
          <a:xfrm rot="6524456">
            <a:off x="2156537" y="2087754"/>
            <a:ext cx="500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>
                <a:solidFill>
                  <a:srgbClr val="AA2B1E">
                    <a:lumMod val="75000"/>
                  </a:srgbClr>
                </a:solidFill>
                <a:latin typeface="Dakota" pitchFamily="2" charset="0"/>
              </a:rPr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 rot="21053769">
            <a:off x="6344900" y="1530315"/>
            <a:ext cx="4551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>
                <a:solidFill>
                  <a:srgbClr val="AA2B1E">
                    <a:lumMod val="75000"/>
                  </a:srgbClr>
                </a:solidFill>
                <a:latin typeface="Dakota" pitchFamily="2" charset="0"/>
              </a:rPr>
              <a:t>readable, not </a:t>
            </a:r>
            <a:r>
              <a:rPr lang="en-US" sz="2800" err="1">
                <a:solidFill>
                  <a:srgbClr val="AA2B1E">
                    <a:lumMod val="75000"/>
                  </a:srgbClr>
                </a:solidFill>
                <a:latin typeface="Dakota" pitchFamily="2" charset="0"/>
              </a:rPr>
              <a:t>typeable</a:t>
            </a:r>
            <a:endParaRPr lang="en-US" sz="2800">
              <a:solidFill>
                <a:srgbClr val="AA2B1E">
                  <a:lumMod val="75000"/>
                </a:srgbClr>
              </a:solidFill>
              <a:latin typeface="Dakota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6524456">
            <a:off x="6038922" y="1955828"/>
            <a:ext cx="500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>
                <a:solidFill>
                  <a:srgbClr val="AA2B1E">
                    <a:lumMod val="75000"/>
                  </a:srgbClr>
                </a:solidFill>
                <a:latin typeface="Dakota" pitchFamily="2" charset="0"/>
              </a:rPr>
              <a:t>&gt;</a:t>
            </a:r>
          </a:p>
        </p:txBody>
      </p:sp>
      <p:sp>
        <p:nvSpPr>
          <p:cNvPr id="11" name="TextBox 10"/>
          <p:cNvSpPr txBox="1"/>
          <p:nvPr/>
        </p:nvSpPr>
        <p:spPr>
          <a:xfrm rot="20805692">
            <a:off x="4348295" y="1439715"/>
            <a:ext cx="3967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>
                <a:solidFill>
                  <a:srgbClr val="AA2B1E">
                    <a:lumMod val="75000"/>
                  </a:srgbClr>
                </a:solidFill>
                <a:latin typeface="Dakota" pitchFamily="2" charset="0"/>
              </a:rPr>
              <a:t>reasonable balance</a:t>
            </a:r>
          </a:p>
        </p:txBody>
      </p:sp>
      <p:sp>
        <p:nvSpPr>
          <p:cNvPr id="12" name="TextBox 11"/>
          <p:cNvSpPr txBox="1"/>
          <p:nvPr/>
        </p:nvSpPr>
        <p:spPr>
          <a:xfrm rot="6524456">
            <a:off x="4170995" y="2038288"/>
            <a:ext cx="500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>
                <a:solidFill>
                  <a:srgbClr val="AA2B1E">
                    <a:lumMod val="75000"/>
                  </a:srgbClr>
                </a:solidFill>
                <a:latin typeface="Dakota" pitchFamily="2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6689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8" grpId="0"/>
      <p:bldP spid="8" grpId="1"/>
      <p:bldP spid="9" grpId="0"/>
      <p:bldP spid="9" grpId="1"/>
      <p:bldP spid="11" grpId="0"/>
      <p:bldP spid="1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1421945">
            <a:off x="2363718" y="2092650"/>
            <a:ext cx="7770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3600">
                <a:latin typeface="Dakota" pitchFamily="2" charset="0"/>
              </a:rPr>
              <a:t>Be consistent &amp; systematic!</a:t>
            </a:r>
          </a:p>
        </p:txBody>
      </p:sp>
    </p:spTree>
    <p:extLst>
      <p:ext uri="{BB962C8B-B14F-4D97-AF65-F5344CB8AC3E}">
        <p14:creationId xmlns:p14="http://schemas.microsoft.com/office/powerpoint/2010/main" val="319412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8482" y="1790585"/>
            <a:ext cx="8037114" cy="896054"/>
          </a:xfrm>
        </p:spPr>
        <p:txBody>
          <a:bodyPr/>
          <a:lstStyle/>
          <a:p>
            <a:r>
              <a:rPr lang="en-US" sz="4800" b="0">
                <a:solidFill>
                  <a:schemeClr val="tx1"/>
                </a:solidFill>
                <a:cs typeface="Segoe UI Semilight" panose="020B0402040204020203" pitchFamily="34" charset="0"/>
              </a:rPr>
              <a:t>Command syntax</a:t>
            </a:r>
            <a:endParaRPr lang="en-US" sz="4400" b="0">
              <a:solidFill>
                <a:schemeClr val="tx1"/>
              </a:solidFill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57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55842" y="63372"/>
            <a:ext cx="10280316" cy="1303699"/>
            <a:chOff x="-568158" y="2777151"/>
            <a:chExt cx="10280316" cy="1303699"/>
          </a:xfrm>
        </p:grpSpPr>
        <p:sp>
          <p:nvSpPr>
            <p:cNvPr id="3" name="Rectangle 2"/>
            <p:cNvSpPr/>
            <p:nvPr/>
          </p:nvSpPr>
          <p:spPr>
            <a:xfrm>
              <a:off x="72428" y="2777151"/>
              <a:ext cx="8999144" cy="13036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-568158" y="3128918"/>
              <a:ext cx="10280316" cy="6001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endParaRPr lang="en-US" sz="800" dirty="0">
                <a:latin typeface="ProFontWindows" panose="02000409000000000000" pitchFamily="49" charset="0"/>
                <a:cs typeface="Monaco"/>
              </a:endParaRPr>
            </a:p>
            <a:p>
              <a:pPr algn="ctr"/>
              <a:r>
                <a:rPr lang="en-US" i="1" dirty="0">
                  <a:latin typeface="ProFontWindows" panose="02000409000000000000" pitchFamily="49" charset="0"/>
                  <a:cs typeface="Monaco"/>
                </a:rPr>
                <a:t>command</a:t>
              </a:r>
              <a:r>
                <a:rPr lang="en-US" dirty="0">
                  <a:latin typeface="ProFontWindows" panose="02000409000000000000" pitchFamily="49" charset="0"/>
                  <a:cs typeface="Monaco"/>
                </a:rPr>
                <a:t> [</a:t>
              </a:r>
              <a:r>
                <a:rPr lang="en-US" i="1" dirty="0" err="1">
                  <a:latin typeface="ProFontWindows" panose="02000409000000000000" pitchFamily="49" charset="0"/>
                  <a:cs typeface="Monaco"/>
                </a:rPr>
                <a:t>varlist</a:t>
              </a:r>
              <a:r>
                <a:rPr lang="en-US" dirty="0">
                  <a:latin typeface="ProFontWindows" panose="02000409000000000000" pitchFamily="49" charset="0"/>
                  <a:cs typeface="Monaco"/>
                </a:rPr>
                <a:t>] [=</a:t>
              </a:r>
              <a:r>
                <a:rPr lang="en-US" i="1" dirty="0" err="1">
                  <a:latin typeface="ProFontWindows" panose="02000409000000000000" pitchFamily="49" charset="0"/>
                  <a:cs typeface="Monaco"/>
                </a:rPr>
                <a:t>exp</a:t>
              </a:r>
              <a:r>
                <a:rPr lang="en-US" dirty="0">
                  <a:latin typeface="ProFontWindows" panose="02000409000000000000" pitchFamily="49" charset="0"/>
                  <a:cs typeface="Monaco"/>
                </a:rPr>
                <a:t>][if </a:t>
              </a:r>
              <a:r>
                <a:rPr lang="en-US" i="1" dirty="0" err="1">
                  <a:latin typeface="ProFontWindows" panose="02000409000000000000" pitchFamily="49" charset="0"/>
                  <a:cs typeface="Monaco"/>
                </a:rPr>
                <a:t>exp</a:t>
              </a:r>
              <a:r>
                <a:rPr lang="en-US" dirty="0">
                  <a:latin typeface="ProFontWindows" panose="02000409000000000000" pitchFamily="49" charset="0"/>
                  <a:cs typeface="Monaco"/>
                </a:rPr>
                <a:t>][in </a:t>
              </a:r>
              <a:r>
                <a:rPr lang="en-US" i="1" dirty="0">
                  <a:latin typeface="ProFontWindows" panose="02000409000000000000" pitchFamily="49" charset="0"/>
                  <a:cs typeface="Monaco"/>
                </a:rPr>
                <a:t>range</a:t>
              </a:r>
              <a:r>
                <a:rPr lang="en-US" dirty="0">
                  <a:latin typeface="ProFontWindows" panose="02000409000000000000" pitchFamily="49" charset="0"/>
                  <a:cs typeface="Monaco"/>
                </a:rPr>
                <a:t>] [</a:t>
              </a:r>
              <a:r>
                <a:rPr lang="en-US" i="1" dirty="0">
                  <a:latin typeface="ProFontWindows" panose="02000409000000000000" pitchFamily="49" charset="0"/>
                  <a:cs typeface="Monaco"/>
                </a:rPr>
                <a:t>weight</a:t>
              </a:r>
              <a:r>
                <a:rPr lang="en-US" dirty="0">
                  <a:latin typeface="ProFontWindows" panose="02000409000000000000" pitchFamily="49" charset="0"/>
                  <a:cs typeface="Monaco"/>
                </a:rPr>
                <a:t>][, </a:t>
              </a:r>
              <a:r>
                <a:rPr lang="en-US" i="1" dirty="0">
                  <a:latin typeface="ProFontWindows" panose="02000409000000000000" pitchFamily="49" charset="0"/>
                  <a:cs typeface="Monaco"/>
                </a:rPr>
                <a:t>options</a:t>
              </a:r>
              <a:r>
                <a:rPr lang="en-US" dirty="0">
                  <a:latin typeface="ProFontWindows" panose="02000409000000000000" pitchFamily="49" charset="0"/>
                  <a:cs typeface="Monaco"/>
                </a:rPr>
                <a:t>]</a:t>
              </a:r>
              <a:endParaRPr lang="en-US" sz="800" dirty="0">
                <a:latin typeface="ProFontWindows" panose="02000409000000000000" pitchFamily="49" charset="0"/>
                <a:cs typeface="Monaco"/>
              </a:endParaRPr>
            </a:p>
            <a:p>
              <a:pPr algn="ctr"/>
              <a:endParaRPr lang="en-US" sz="700" dirty="0">
                <a:latin typeface="ProFontWindows" panose="02000409000000000000" pitchFamily="49" charset="0"/>
                <a:cs typeface="Monaco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57711">
            <a:off x="2136581" y="1078082"/>
            <a:ext cx="2983397" cy="97686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235281" y="2175543"/>
            <a:ext cx="5721438" cy="15209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3600" i="1">
                <a:latin typeface="ProFontWindows" panose="02000409000000000000" pitchFamily="49" charset="0"/>
                <a:cs typeface="Monaco"/>
              </a:rPr>
              <a:t>command</a:t>
            </a:r>
            <a:endParaRPr lang="en-US" sz="3600">
              <a:latin typeface="ProFontWindows" panose="02000409000000000000" pitchFamily="49" charset="0"/>
              <a:cs typeface="Monaco"/>
            </a:endParaRP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>
                <a:latin typeface="Segoe UI" panose="020B0502040204020203" pitchFamily="34" charset="0"/>
                <a:cs typeface="Monaco"/>
              </a:rPr>
              <a:t>what you want </a:t>
            </a:r>
            <a:r>
              <a:rPr lang="en-US" sz="2800" err="1">
                <a:latin typeface="Segoe UI" panose="020B0502040204020203" pitchFamily="34" charset="0"/>
                <a:cs typeface="Monaco"/>
              </a:rPr>
              <a:t>Stata</a:t>
            </a:r>
            <a:r>
              <a:rPr lang="en-US" sz="2800">
                <a:latin typeface="Segoe UI" panose="020B0502040204020203" pitchFamily="34" charset="0"/>
                <a:cs typeface="Monaco"/>
              </a:rPr>
              <a:t> to do</a:t>
            </a:r>
            <a:br>
              <a:rPr lang="en-US" sz="2800">
                <a:latin typeface="Segoe UI" panose="020B0502040204020203" pitchFamily="34" charset="0"/>
                <a:cs typeface="Monaco"/>
              </a:rPr>
            </a:br>
            <a:r>
              <a:rPr lang="en-US" sz="2800">
                <a:latin typeface="Segoe UI" panose="020B0502040204020203" pitchFamily="34" charset="0"/>
                <a:cs typeface="Monaco"/>
              </a:rPr>
              <a:t>(</a:t>
            </a:r>
            <a:r>
              <a:rPr lang="en-US" sz="2800" i="1">
                <a:latin typeface="Segoe UI" panose="020B0502040204020203" pitchFamily="34" charset="0"/>
                <a:cs typeface="Monaco"/>
              </a:rPr>
              <a:t>e.g.</a:t>
            </a:r>
            <a:r>
              <a:rPr lang="en-US" sz="2800">
                <a:latin typeface="Segoe UI" panose="020B0502040204020203" pitchFamily="34" charset="0"/>
                <a:cs typeface="Monaco"/>
              </a:rPr>
              <a:t> </a:t>
            </a:r>
            <a:r>
              <a:rPr lang="en-US" sz="2800">
                <a:latin typeface="ProFontWindows" panose="02000409000000000000" pitchFamily="49" charset="0"/>
                <a:cs typeface="Monaco"/>
              </a:rPr>
              <a:t>summarize</a:t>
            </a:r>
            <a:r>
              <a:rPr lang="en-US" sz="2800">
                <a:latin typeface="Segoe UI" panose="020B0502040204020203" pitchFamily="34" charset="0"/>
                <a:cs typeface="Monaco"/>
              </a:rPr>
              <a:t>, </a:t>
            </a:r>
            <a:r>
              <a:rPr lang="en-US" sz="2800">
                <a:latin typeface="ProFontWindows" panose="02000409000000000000" pitchFamily="49" charset="0"/>
                <a:cs typeface="Monaco"/>
              </a:rPr>
              <a:t>tabulate</a:t>
            </a:r>
            <a:r>
              <a:rPr lang="en-US" sz="2800">
                <a:latin typeface="Segoe UI" panose="020B0502040204020203" pitchFamily="34" charset="0"/>
                <a:cs typeface="Monaco"/>
              </a:rPr>
              <a:t>, </a:t>
            </a:r>
            <a:r>
              <a:rPr lang="en-US" sz="2800">
                <a:latin typeface="ProFontWindows" panose="02000409000000000000" pitchFamily="49" charset="0"/>
                <a:cs typeface="Monaco"/>
              </a:rPr>
              <a:t>browse</a:t>
            </a:r>
            <a:r>
              <a:rPr lang="en-US" sz="2800">
                <a:latin typeface="Segoe UI" panose="020B0502040204020203" pitchFamily="34" charset="0"/>
                <a:cs typeface="Monaco"/>
              </a:rPr>
              <a:t>)</a:t>
            </a:r>
            <a:endParaRPr lang="en-US" sz="2800">
              <a:latin typeface="ProFontWindows" panose="02000409000000000000" pitchFamily="49" charset="0"/>
              <a:cs typeface="Monaco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9822">
            <a:off x="3069269" y="1069441"/>
            <a:ext cx="2821882" cy="92398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73190" y="2175543"/>
            <a:ext cx="6245621" cy="15209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3600" i="1" err="1">
                <a:latin typeface="ProFontWindows" panose="02000409000000000000" pitchFamily="49" charset="0"/>
                <a:cs typeface="Monaco"/>
              </a:rPr>
              <a:t>varlist</a:t>
            </a:r>
            <a:r>
              <a:rPr lang="en-US" sz="3600">
                <a:latin typeface="ProFontWindows" panose="02000409000000000000" pitchFamily="49" charset="0"/>
                <a:cs typeface="Monaco"/>
              </a:rPr>
              <a:t>: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>
                <a:latin typeface="Segoe UI" panose="020B0502040204020203" pitchFamily="34" charset="0"/>
                <a:cs typeface="Monaco"/>
              </a:rPr>
              <a:t>optionally specify the variables to</a:t>
            </a:r>
            <a:br>
              <a:rPr lang="en-US" sz="2800">
                <a:latin typeface="Segoe UI" panose="020B0502040204020203" pitchFamily="34" charset="0"/>
                <a:cs typeface="Monaco"/>
              </a:rPr>
            </a:br>
            <a:r>
              <a:rPr lang="en-US" sz="2800">
                <a:latin typeface="Segoe UI" panose="020B0502040204020203" pitchFamily="34" charset="0"/>
                <a:cs typeface="Monaco"/>
              </a:rPr>
              <a:t>which you’d like the command applied</a:t>
            </a:r>
            <a:endParaRPr lang="en-US" sz="2800">
              <a:latin typeface="ProFontWindows" panose="02000409000000000000" pitchFamily="49" charset="0"/>
              <a:cs typeface="Monaco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31935">
            <a:off x="4084957" y="1132286"/>
            <a:ext cx="2281152" cy="74692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84224" y="2150211"/>
            <a:ext cx="6423553" cy="1951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3600">
                <a:latin typeface="ProFontWindows" panose="02000409000000000000" pitchFamily="49" charset="0"/>
                <a:cs typeface="Monaco"/>
              </a:rPr>
              <a:t>= </a:t>
            </a:r>
            <a:r>
              <a:rPr lang="en-US" sz="3600" i="1" err="1">
                <a:latin typeface="ProFontWindows" panose="02000409000000000000" pitchFamily="49" charset="0"/>
                <a:cs typeface="Monaco"/>
              </a:rPr>
              <a:t>exp</a:t>
            </a:r>
            <a:endParaRPr lang="en-US" sz="3600">
              <a:latin typeface="ProFontWindows" panose="02000409000000000000" pitchFamily="49" charset="0"/>
              <a:cs typeface="Monaco"/>
            </a:endParaRP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>
                <a:latin typeface="Segoe UI" panose="020B0502040204020203" pitchFamily="34" charset="0"/>
                <a:cs typeface="Monaco"/>
              </a:rPr>
              <a:t>set something equal to something else;</a:t>
            </a:r>
            <a:br>
              <a:rPr lang="en-US" sz="2800">
                <a:latin typeface="Segoe UI" panose="020B0502040204020203" pitchFamily="34" charset="0"/>
                <a:cs typeface="Monaco"/>
              </a:rPr>
            </a:br>
            <a:r>
              <a:rPr lang="en-US" sz="2800">
                <a:latin typeface="Segoe UI" panose="020B0502040204020203" pitchFamily="34" charset="0"/>
                <a:cs typeface="Monaco"/>
              </a:rPr>
              <a:t>for example, </a:t>
            </a:r>
            <a:r>
              <a:rPr lang="en-US" sz="2800">
                <a:latin typeface="ProFontWindows" panose="02000409000000000000" pitchFamily="49" charset="0"/>
                <a:cs typeface="Monaco"/>
              </a:rPr>
              <a:t>generate </a:t>
            </a:r>
            <a:r>
              <a:rPr lang="en-US" sz="2800" err="1">
                <a:latin typeface="ProFontWindows" panose="02000409000000000000" pitchFamily="49" charset="0"/>
                <a:cs typeface="Monaco"/>
              </a:rPr>
              <a:t>newvar</a:t>
            </a:r>
            <a:r>
              <a:rPr lang="en-US" sz="2800">
                <a:latin typeface="ProFontWindows" panose="02000409000000000000" pitchFamily="49" charset="0"/>
                <a:cs typeface="Monaco"/>
              </a:rPr>
              <a:t> = 2</a:t>
            </a:r>
            <a:r>
              <a:rPr lang="en-US" sz="2800">
                <a:latin typeface="Segoe UI" panose="020B0502040204020203" pitchFamily="34" charset="0"/>
                <a:cs typeface="Monaco"/>
              </a:rPr>
              <a:t>;</a:t>
            </a:r>
            <a:br>
              <a:rPr lang="en-US" sz="2800">
                <a:latin typeface="Segoe UI" panose="020B0502040204020203" pitchFamily="34" charset="0"/>
                <a:cs typeface="Monaco"/>
              </a:rPr>
            </a:br>
            <a:r>
              <a:rPr lang="en-US" sz="2800">
                <a:latin typeface="Segoe UI" panose="020B0502040204020203" pitchFamily="34" charset="0"/>
                <a:cs typeface="Monaco"/>
              </a:rPr>
              <a:t>may or may not be optional</a:t>
            </a:r>
            <a:endParaRPr lang="en-US" sz="2800">
              <a:latin typeface="ProFontWindows" panose="02000409000000000000" pitchFamily="49" charset="0"/>
              <a:cs typeface="Monaco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83811">
            <a:off x="5046841" y="1190615"/>
            <a:ext cx="1924873" cy="63026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783475" y="2175543"/>
            <a:ext cx="4625049" cy="15209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3600">
                <a:latin typeface="ProFontWindows" panose="02000409000000000000" pitchFamily="49" charset="0"/>
                <a:cs typeface="Monaco"/>
              </a:rPr>
              <a:t>if </a:t>
            </a:r>
            <a:r>
              <a:rPr lang="en-US" sz="3600" i="1" err="1">
                <a:latin typeface="ProFontWindows" panose="02000409000000000000" pitchFamily="49" charset="0"/>
                <a:cs typeface="Monaco"/>
              </a:rPr>
              <a:t>exp</a:t>
            </a:r>
            <a:endParaRPr lang="en-US" sz="3600">
              <a:latin typeface="ProFontWindows" panose="02000409000000000000" pitchFamily="49" charset="0"/>
              <a:cs typeface="Monaco"/>
            </a:endParaRP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>
                <a:latin typeface="Segoe UI" panose="020B0502040204020203" pitchFamily="34" charset="0"/>
                <a:cs typeface="Monaco"/>
              </a:rPr>
              <a:t>optionally restrict command</a:t>
            </a:r>
            <a:br>
              <a:rPr lang="en-US" sz="2800">
                <a:latin typeface="Segoe UI" panose="020B0502040204020203" pitchFamily="34" charset="0"/>
                <a:cs typeface="Monaco"/>
              </a:rPr>
            </a:br>
            <a:r>
              <a:rPr lang="en-US" sz="2800">
                <a:latin typeface="Segoe UI" panose="020B0502040204020203" pitchFamily="34" charset="0"/>
                <a:cs typeface="Monaco"/>
              </a:rPr>
              <a:t>to the specified data</a:t>
            </a:r>
            <a:endParaRPr lang="en-US" sz="2800">
              <a:latin typeface="ProFontWindows" panose="02000409000000000000" pitchFamily="49" charset="0"/>
              <a:cs typeface="Monaco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10658">
            <a:off x="5729779" y="1187726"/>
            <a:ext cx="1864646" cy="61054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696748" y="2171639"/>
            <a:ext cx="4625049" cy="15209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3600">
                <a:latin typeface="ProFontWindows" panose="02000409000000000000" pitchFamily="49" charset="0"/>
                <a:cs typeface="Monaco"/>
              </a:rPr>
              <a:t>in </a:t>
            </a:r>
            <a:r>
              <a:rPr lang="en-US" sz="3600" i="1">
                <a:latin typeface="ProFontWindows" panose="02000409000000000000" pitchFamily="49" charset="0"/>
                <a:cs typeface="Monaco"/>
              </a:rPr>
              <a:t>range</a:t>
            </a:r>
            <a:endParaRPr lang="en-US" sz="3600">
              <a:latin typeface="ProFontWindows" panose="02000409000000000000" pitchFamily="49" charset="0"/>
              <a:cs typeface="Monaco"/>
            </a:endParaRP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>
                <a:latin typeface="Segoe UI" panose="020B0502040204020203" pitchFamily="34" charset="0"/>
                <a:cs typeface="Monaco"/>
              </a:rPr>
              <a:t>optionally restrict command</a:t>
            </a:r>
            <a:br>
              <a:rPr lang="en-US" sz="2800">
                <a:latin typeface="Segoe UI" panose="020B0502040204020203" pitchFamily="34" charset="0"/>
                <a:cs typeface="Monaco"/>
              </a:rPr>
            </a:br>
            <a:r>
              <a:rPr lang="en-US" sz="2800">
                <a:latin typeface="Segoe UI" panose="020B0502040204020203" pitchFamily="34" charset="0"/>
                <a:cs typeface="Monaco"/>
              </a:rPr>
              <a:t>to specified observations</a:t>
            </a:r>
            <a:endParaRPr lang="en-US" sz="2800">
              <a:latin typeface="ProFontWindows" panose="02000409000000000000" pitchFamily="49" charset="0"/>
              <a:cs typeface="Monaco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38697" y="2176066"/>
            <a:ext cx="5141151" cy="15209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3600" i="1">
                <a:latin typeface="ProFontWindows" panose="02000409000000000000" pitchFamily="49" charset="0"/>
                <a:cs typeface="Monaco"/>
              </a:rPr>
              <a:t>weight</a:t>
            </a:r>
            <a:endParaRPr lang="en-US" sz="3600">
              <a:latin typeface="ProFontWindows" panose="02000409000000000000" pitchFamily="49" charset="0"/>
              <a:cs typeface="Monaco"/>
            </a:endParaRP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>
                <a:latin typeface="Segoe UI" panose="020B0502040204020203" pitchFamily="34" charset="0"/>
                <a:cs typeface="Monaco"/>
              </a:rPr>
              <a:t>optionally weight observations</a:t>
            </a:r>
            <a:br>
              <a:rPr lang="en-US" sz="2800">
                <a:latin typeface="Segoe UI" panose="020B0502040204020203" pitchFamily="34" charset="0"/>
                <a:cs typeface="Monaco"/>
              </a:rPr>
            </a:br>
            <a:r>
              <a:rPr lang="en-US" sz="2800">
                <a:latin typeface="Segoe UI" panose="020B0502040204020203" pitchFamily="34" charset="0"/>
                <a:cs typeface="Monaco"/>
              </a:rPr>
              <a:t>by some factor – more to come</a:t>
            </a:r>
            <a:endParaRPr lang="en-US" sz="2800">
              <a:latin typeface="ProFontWindows" panose="02000409000000000000" pitchFamily="49" charset="0"/>
              <a:cs typeface="Monaco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42855">
            <a:off x="6378768" y="1059304"/>
            <a:ext cx="2330288" cy="82246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737386" y="2176066"/>
            <a:ext cx="6543778" cy="15209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3600">
                <a:latin typeface="ProFontWindows" panose="02000409000000000000" pitchFamily="49" charset="0"/>
                <a:cs typeface="Monaco"/>
              </a:rPr>
              <a:t>,</a:t>
            </a:r>
            <a:r>
              <a:rPr lang="en-US" sz="3600" i="1">
                <a:latin typeface="ProFontWindows" panose="02000409000000000000" pitchFamily="49" charset="0"/>
                <a:cs typeface="Monaco"/>
              </a:rPr>
              <a:t> options</a:t>
            </a:r>
            <a:endParaRPr lang="en-US" sz="3600">
              <a:latin typeface="ProFontWindows" panose="02000409000000000000" pitchFamily="49" charset="0"/>
              <a:cs typeface="Monaco"/>
            </a:endParaRP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>
                <a:latin typeface="Segoe UI" panose="020B0502040204020203" pitchFamily="34" charset="0"/>
                <a:cs typeface="Monaco"/>
              </a:rPr>
              <a:t>optionally specify any command options</a:t>
            </a:r>
            <a:br>
              <a:rPr lang="en-US" sz="2800">
                <a:latin typeface="Segoe UI" panose="020B0502040204020203" pitchFamily="34" charset="0"/>
                <a:cs typeface="Monaco"/>
              </a:rPr>
            </a:br>
            <a:r>
              <a:rPr lang="en-US" sz="2800">
                <a:latin typeface="Segoe UI" panose="020B0502040204020203" pitchFamily="34" charset="0"/>
                <a:cs typeface="Monaco"/>
              </a:rPr>
              <a:t>(</a:t>
            </a:r>
            <a:r>
              <a:rPr lang="en-US" sz="2800" i="1">
                <a:latin typeface="Segoe UI" panose="020B0502040204020203" pitchFamily="34" charset="0"/>
                <a:cs typeface="Monaco"/>
              </a:rPr>
              <a:t>e.g.</a:t>
            </a:r>
            <a:r>
              <a:rPr lang="en-US" sz="2800">
                <a:latin typeface="Segoe UI" panose="020B0502040204020203" pitchFamily="34" charset="0"/>
                <a:cs typeface="Monaco"/>
              </a:rPr>
              <a:t> </a:t>
            </a:r>
            <a:r>
              <a:rPr lang="en-US" sz="2800">
                <a:latin typeface="ProFontWindows" panose="02000409000000000000" pitchFamily="49" charset="0"/>
                <a:cs typeface="Monaco"/>
              </a:rPr>
              <a:t>tabulate country, missing</a:t>
            </a:r>
            <a:r>
              <a:rPr lang="en-US" sz="2800">
                <a:latin typeface="Segoe UI" panose="020B0502040204020203" pitchFamily="34" charset="0"/>
                <a:cs typeface="Monaco"/>
              </a:rPr>
              <a:t>)</a:t>
            </a:r>
            <a:endParaRPr lang="en-US" sz="2800">
              <a:latin typeface="ProFontWindows" panose="02000409000000000000" pitchFamily="49" charset="0"/>
              <a:cs typeface="Monaco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0874">
            <a:off x="6931482" y="1093003"/>
            <a:ext cx="2892258" cy="94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2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9" grpId="0"/>
      <p:bldP spid="19" grpId="1"/>
      <p:bldP spid="21" grpId="0"/>
      <p:bldP spid="21" grpId="1"/>
      <p:bldP spid="23" grpId="0"/>
      <p:bldP spid="23" grpId="1"/>
      <p:bldP spid="25" grpId="0"/>
      <p:bldP spid="25" grpId="1"/>
      <p:bldP spid="27" grpId="0"/>
      <p:bldP spid="27" grpId="1"/>
      <p:bldP spid="2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19575" y="1782066"/>
            <a:ext cx="5732463" cy="769938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cs typeface="Segoe UI Semilight" panose="020B0402040204020203" pitchFamily="34" charset="0"/>
              </a:rPr>
              <a:t>Exercise</a:t>
            </a:r>
            <a:endParaRPr lang="en-US" sz="4800" b="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0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76987" y="482050"/>
            <a:ext cx="935501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black"/>
                </a:solidFill>
                <a:latin typeface="Segoe UI Semilight" panose="020B0402040204020203" pitchFamily="34" charset="0"/>
              </a:rPr>
              <a:t>Load </a:t>
            </a:r>
            <a:r>
              <a:rPr lang="en-US" sz="2400" dirty="0" err="1">
                <a:solidFill>
                  <a:prstClr val="black"/>
                </a:solidFill>
                <a:latin typeface="ProFontWindows" panose="02000409000000000000" pitchFamily="49" charset="0"/>
              </a:rPr>
              <a:t>worldBankCountryIndicators.dta</a:t>
            </a:r>
            <a:endParaRPr lang="en-US" sz="2400" dirty="0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defRPr/>
            </a:pPr>
            <a:endParaRPr lang="en-US" sz="2400" dirty="0">
              <a:solidFill>
                <a:prstClr val="black"/>
              </a:solidFill>
              <a:latin typeface="Segoe UI Semilight" panose="020B0402040204020203" pitchFamily="34" charset="0"/>
            </a:endParaRPr>
          </a:p>
          <a:p>
            <a:pPr>
              <a:defRPr/>
            </a:pPr>
            <a:r>
              <a:rPr lang="en-US" sz="2400" dirty="0">
                <a:solidFill>
                  <a:prstClr val="black"/>
                </a:solidFill>
                <a:latin typeface="Segoe UI Semilight" panose="020B0402040204020203" pitchFamily="34" charset="0"/>
              </a:rPr>
              <a:t>Explore dataset</a:t>
            </a:r>
          </a:p>
          <a:p>
            <a:pPr>
              <a:defRPr/>
            </a:pPr>
            <a:endParaRPr lang="en-US" sz="2400" dirty="0">
              <a:solidFill>
                <a:prstClr val="black"/>
              </a:solidFill>
              <a:latin typeface="Segoe UI Semilight" panose="020B0402040204020203" pitchFamily="34" charset="0"/>
            </a:endParaRPr>
          </a:p>
          <a:p>
            <a:pPr>
              <a:defRPr/>
            </a:pPr>
            <a:r>
              <a:rPr lang="en-US" sz="2400" dirty="0">
                <a:solidFill>
                  <a:prstClr val="black"/>
                </a:solidFill>
                <a:latin typeface="Segoe UI Semilight" panose="020B0402040204020203" pitchFamily="34" charset="0"/>
              </a:rPr>
              <a:t>Create two GDP per capita </a:t>
            </a:r>
            <a:r>
              <a:rPr lang="en-US" sz="2400" dirty="0" err="1">
                <a:solidFill>
                  <a:prstClr val="black"/>
                </a:solidFill>
                <a:latin typeface="Segoe UI Semilight" panose="020B0402040204020203" pitchFamily="34" charset="0"/>
              </a:rPr>
              <a:t>varables</a:t>
            </a:r>
            <a:r>
              <a:rPr lang="en-US" sz="2400" dirty="0">
                <a:solidFill>
                  <a:prstClr val="black"/>
                </a:solidFill>
                <a:latin typeface="Segoe UI Semilight" panose="020B04020402040202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Segoe UI Semilight" panose="020B0402040204020203" pitchFamily="34" charset="0"/>
              </a:rPr>
              <a:t>GDP per capita in constant 2005 US$ (i.e. </a:t>
            </a:r>
            <a:r>
              <a:rPr lang="en-US" sz="2400" dirty="0">
                <a:solidFill>
                  <a:prstClr val="black"/>
                </a:solidFill>
                <a:latin typeface="ProFontWindows" panose="02000409000000000000" pitchFamily="49" charset="0"/>
              </a:rPr>
              <a:t>gdp2005/pop</a:t>
            </a:r>
            <a:r>
              <a:rPr lang="en-US" sz="2400" dirty="0">
                <a:solidFill>
                  <a:prstClr val="black"/>
                </a:solidFill>
                <a:latin typeface="Segoe UI Semilight" panose="020B04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Segoe UI Semilight" panose="020B0402040204020203" pitchFamily="34" charset="0"/>
              </a:rPr>
              <a:t>GDP per capita in current US$ (i.e. </a:t>
            </a:r>
            <a:r>
              <a:rPr lang="en-US" sz="2400" dirty="0" err="1">
                <a:solidFill>
                  <a:prstClr val="black"/>
                </a:solidFill>
                <a:latin typeface="ProFontWindows" panose="02000409000000000000" pitchFamily="49" charset="0"/>
              </a:rPr>
              <a:t>gdpCurrent</a:t>
            </a:r>
            <a:r>
              <a:rPr lang="en-US" sz="2400" dirty="0">
                <a:solidFill>
                  <a:prstClr val="black"/>
                </a:solidFill>
                <a:latin typeface="ProFontWindows" panose="02000409000000000000" pitchFamily="49" charset="0"/>
              </a:rPr>
              <a:t>/pop</a:t>
            </a:r>
            <a:r>
              <a:rPr lang="en-US" sz="2400" dirty="0">
                <a:solidFill>
                  <a:prstClr val="black"/>
                </a:solidFill>
                <a:latin typeface="Segoe UI Semilight" panose="020B04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black"/>
              </a:solidFill>
              <a:latin typeface="Segoe UI Semilight" panose="020B0402040204020203" pitchFamily="34" charset="0"/>
            </a:endParaRPr>
          </a:p>
          <a:p>
            <a:pPr>
              <a:defRPr/>
            </a:pPr>
            <a:r>
              <a:rPr lang="en-US" sz="2400" dirty="0">
                <a:solidFill>
                  <a:prstClr val="black"/>
                </a:solidFill>
                <a:latin typeface="Segoe UI Semilight" panose="020B0402040204020203" pitchFamily="34" charset="0"/>
              </a:rPr>
              <a:t>Create a binary variable indicating nearly complete </a:t>
            </a:r>
            <a:br>
              <a:rPr lang="en-US" sz="2400" dirty="0">
                <a:solidFill>
                  <a:prstClr val="black"/>
                </a:solidFill>
                <a:latin typeface="Segoe UI Semilight" panose="020B0402040204020203" pitchFamily="34" charset="0"/>
              </a:rPr>
            </a:br>
            <a:r>
              <a:rPr lang="en-US" sz="2400" dirty="0">
                <a:solidFill>
                  <a:prstClr val="black"/>
                </a:solidFill>
                <a:latin typeface="Segoe UI Semilight" panose="020B0402040204020203" pitchFamily="34" charset="0"/>
              </a:rPr>
              <a:t>(at least 99%) primary school enrollment.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Segoe UI Semilight" panose="020B0402040204020203" pitchFamily="34" charset="0"/>
              </a:rPr>
              <a:t>“0” if </a:t>
            </a:r>
            <a:r>
              <a:rPr lang="en-US" sz="2400" dirty="0" err="1">
                <a:solidFill>
                  <a:prstClr val="black"/>
                </a:solidFill>
                <a:latin typeface="ProFontWindows" panose="02000409000000000000" pitchFamily="49" charset="0"/>
              </a:rPr>
              <a:t>enrollAll</a:t>
            </a:r>
            <a:r>
              <a:rPr lang="en-US" sz="2400" dirty="0">
                <a:solidFill>
                  <a:prstClr val="black"/>
                </a:solidFill>
                <a:latin typeface="Segoe UI Semilight" panose="020B0402040204020203" pitchFamily="34" charset="0"/>
              </a:rPr>
              <a:t> is &lt; 99;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Segoe UI Semilight" panose="020B0402040204020203" pitchFamily="34" charset="0"/>
              </a:rPr>
              <a:t>“1” if </a:t>
            </a:r>
            <a:r>
              <a:rPr lang="en-US" sz="2400" dirty="0" err="1">
                <a:solidFill>
                  <a:prstClr val="black"/>
                </a:solidFill>
                <a:latin typeface="ProFontWindows" panose="02000409000000000000" pitchFamily="49" charset="0"/>
              </a:rPr>
              <a:t>enrollAll</a:t>
            </a:r>
            <a:r>
              <a:rPr lang="en-US" sz="2400" dirty="0">
                <a:solidFill>
                  <a:prstClr val="black"/>
                </a:solidFill>
                <a:latin typeface="Segoe UI Semilight" panose="020B0402040204020203" pitchFamily="34" charset="0"/>
              </a:rPr>
              <a:t> is ≥ 99;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Segoe UI Semilight" panose="020B0402040204020203" pitchFamily="34" charset="0"/>
              </a:rPr>
              <a:t>“.” if </a:t>
            </a:r>
            <a:r>
              <a:rPr lang="en-US" sz="2400" dirty="0" err="1">
                <a:solidFill>
                  <a:prstClr val="black"/>
                </a:solidFill>
                <a:latin typeface="ProFontWindows" panose="02000409000000000000" pitchFamily="49" charset="0"/>
              </a:rPr>
              <a:t>enrollAll</a:t>
            </a:r>
            <a:r>
              <a:rPr lang="en-US" sz="2400" dirty="0">
                <a:solidFill>
                  <a:prstClr val="black"/>
                </a:solidFill>
                <a:latin typeface="Segoe UI Semilight" panose="020B0402040204020203" pitchFamily="34" charset="0"/>
              </a:rPr>
              <a:t> is missing</a:t>
            </a:r>
          </a:p>
        </p:txBody>
      </p:sp>
    </p:spTree>
    <p:extLst>
      <p:ext uri="{BB962C8B-B14F-4D97-AF65-F5344CB8AC3E}">
        <p14:creationId xmlns:p14="http://schemas.microsoft.com/office/powerpoint/2010/main" val="9884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962C39-2078-41AE-905E-30564F5BAF9F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34830" y="1411287"/>
            <a:ext cx="10535478" cy="1836738"/>
          </a:xfrm>
        </p:spPr>
        <p:txBody>
          <a:bodyPr/>
          <a:lstStyle/>
          <a:p>
            <a:r>
              <a:rPr lang="en-US" sz="4400" b="0" u="sng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d</a:t>
            </a:r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escribe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returns basic info about each variable in the dataset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576857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d</a:t>
            </a:r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escribe</a:t>
            </a:r>
          </a:p>
        </p:txBody>
      </p:sp>
    </p:spTree>
    <p:extLst>
      <p:ext uri="{BB962C8B-B14F-4D97-AF65-F5344CB8AC3E}">
        <p14:creationId xmlns:p14="http://schemas.microsoft.com/office/powerpoint/2010/main" val="241236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101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10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7963" y="1809439"/>
            <a:ext cx="7930561" cy="1160004"/>
          </a:xfrm>
        </p:spPr>
        <p:txBody>
          <a:bodyPr/>
          <a:lstStyle/>
          <a:p>
            <a:r>
              <a:rPr lang="en-US" b="0">
                <a:solidFill>
                  <a:schemeClr val="tx1"/>
                </a:solidFill>
                <a:cs typeface="Segoe UI Semilight" panose="020B0402040204020203" pitchFamily="34" charset="0"/>
              </a:rPr>
              <a:t>Two more ways to explore your data:</a:t>
            </a:r>
            <a:br>
              <a:rPr lang="en-US" sz="4000" b="0">
                <a:solidFill>
                  <a:schemeClr val="tx1"/>
                </a:solidFill>
                <a:latin typeface="ProFontWindows" panose="02000409000000000000" pitchFamily="49" charset="0"/>
                <a:cs typeface="Segoe UI Semilight" panose="020B0402040204020203" pitchFamily="34" charset="0"/>
              </a:rPr>
            </a:br>
            <a:r>
              <a:rPr lang="en-US" sz="4000" b="0">
                <a:solidFill>
                  <a:schemeClr val="tx1"/>
                </a:solidFill>
                <a:latin typeface="ProFontWindows" panose="02000409000000000000" pitchFamily="49" charset="0"/>
                <a:cs typeface="Segoe UI Semilight" panose="020B0402040204020203" pitchFamily="34" charset="0"/>
              </a:rPr>
              <a:t>list &amp; count</a:t>
            </a:r>
            <a:endParaRPr lang="en-US" sz="3600" b="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A030BB-1F66-4115-A588-B20EB125B7DB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8482" y="1375806"/>
            <a:ext cx="7933419" cy="1303114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list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b="0">
                <a:solidFill>
                  <a:schemeClr val="tx1"/>
                </a:solidFill>
                <a:cs typeface="Monaco"/>
              </a:rPr>
              <a:t>lists values of variables</a:t>
            </a: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510870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list</a:t>
            </a:r>
          </a:p>
        </p:txBody>
      </p:sp>
    </p:spTree>
    <p:extLst>
      <p:ext uri="{BB962C8B-B14F-4D97-AF65-F5344CB8AC3E}">
        <p14:creationId xmlns:p14="http://schemas.microsoft.com/office/powerpoint/2010/main" val="28871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EE15B7-BAE2-467C-8E49-B19338FA9CF9}"/>
              </a:ext>
            </a:extLst>
          </p:cNvPr>
          <p:cNvSpPr/>
          <p:nvPr/>
        </p:nvSpPr>
        <p:spPr>
          <a:xfrm>
            <a:off x="499622" y="6019571"/>
            <a:ext cx="11630980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56927" y="139829"/>
            <a:ext cx="4288353" cy="104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>
                <a:latin typeface="ProFontWindows" panose="02000409000000000000" pitchFamily="49" charset="0"/>
              </a:rPr>
              <a:t>list country </a:t>
            </a:r>
            <a:r>
              <a:rPr lang="en-US" sz="2000" dirty="0" err="1">
                <a:latin typeface="ProFontWindows" panose="02000409000000000000" pitchFamily="49" charset="0"/>
              </a:rPr>
              <a:t>iso</a:t>
            </a:r>
            <a:r>
              <a:rPr lang="en-US" sz="2000" dirty="0">
                <a:latin typeface="ProFontWindows" panose="02000409000000000000" pitchFamily="49" charset="0"/>
              </a:rPr>
              <a:t> if  ///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>
                <a:latin typeface="ProFontWindows" panose="02000409000000000000" pitchFamily="49" charset="0"/>
              </a:rPr>
              <a:t>region=="Sub-Saharan Africa" ///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>
                <a:latin typeface="ProFontWindows" panose="02000409000000000000" pitchFamily="49" charset="0"/>
              </a:rPr>
              <a:t>&amp; year==2010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3155"/>
          <a:stretch/>
        </p:blipFill>
        <p:spPr>
          <a:xfrm>
            <a:off x="5402715" y="139830"/>
            <a:ext cx="6219825" cy="66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6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26A353-C75A-44A7-9CCE-EE276DFDA9A9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0274" y="1420583"/>
            <a:ext cx="10922000" cy="2008417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count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b="0" err="1">
                <a:solidFill>
                  <a:schemeClr val="tx1"/>
                </a:solidFill>
                <a:cs typeface="Monaco"/>
              </a:rPr>
              <a:t>count</a:t>
            </a:r>
            <a:r>
              <a:rPr lang="en-US" b="0">
                <a:solidFill>
                  <a:schemeClr val="tx1"/>
                </a:solidFill>
                <a:cs typeface="Monaco"/>
              </a:rPr>
              <a:t> observations satisfying specified conditions</a:t>
            </a: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482589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count</a:t>
            </a:r>
          </a:p>
        </p:txBody>
      </p:sp>
    </p:spTree>
    <p:extLst>
      <p:ext uri="{BB962C8B-B14F-4D97-AF65-F5344CB8AC3E}">
        <p14:creationId xmlns:p14="http://schemas.microsoft.com/office/powerpoint/2010/main" val="3620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08638" y="742943"/>
            <a:ext cx="8774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ProFontWindows" panose="02000409000000000000" pitchFamily="49" charset="0"/>
              </a:rPr>
              <a:t>count if region=="Sub-Saharan Africa" &amp; year==2010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638" y="2503305"/>
            <a:ext cx="7896382" cy="7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7A08-8B1A-460F-BFB3-093A6760E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990" y="1585304"/>
            <a:ext cx="7953654" cy="769441"/>
          </a:xfrm>
        </p:spPr>
        <p:txBody>
          <a:bodyPr/>
          <a:lstStyle/>
          <a:p>
            <a:r>
              <a:rPr lang="en-US" sz="4400" b="0" dirty="0">
                <a:solidFill>
                  <a:schemeClr val="accent2">
                    <a:lumMod val="75000"/>
                  </a:schemeClr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5049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91" r="876"/>
          <a:stretch/>
        </p:blipFill>
        <p:spPr>
          <a:xfrm>
            <a:off x="2051050" y="266700"/>
            <a:ext cx="823595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5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d3fe7742-383b-4db0-80d6-e446992193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531992ab-9284-4700-9360-36f69c6eb3a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1562ee85-9c58-4b83-bbf0-c458b02d4c0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5a813878-90f8-4df5-807c-08edff35b3c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b78650a6-97c5-4e6f-95f4-2f759c4a14a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f098d5f8-1a12-49c3-a4c5-1d47526eb61e"/>
</p:tagLst>
</file>

<file path=ppt/theme/theme1.xml><?xml version="1.0" encoding="utf-8"?>
<a:theme xmlns:a="http://schemas.openxmlformats.org/drawingml/2006/main" name="IHME ppt template_1109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5BBB0E"/>
      </a:accent1>
      <a:accent2>
        <a:srgbClr val="308600"/>
      </a:accent2>
      <a:accent3>
        <a:srgbClr val="4B3892"/>
      </a:accent3>
      <a:accent4>
        <a:srgbClr val="A6A6A6"/>
      </a:accent4>
      <a:accent5>
        <a:srgbClr val="16540A"/>
      </a:accent5>
      <a:accent6>
        <a:srgbClr val="CD6F49"/>
      </a:accent6>
      <a:hlink>
        <a:srgbClr val="4D8540"/>
      </a:hlink>
      <a:folHlink>
        <a:srgbClr val="4D854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spcBef>
            <a:spcPts val="54"/>
          </a:spcBef>
          <a:buClr>
            <a:schemeClr val="accent1"/>
          </a:buClr>
          <a:buSzPct val="110000"/>
          <a:defRPr sz="18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4C5B52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404C45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IHME ppt template_1109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5BBB0E"/>
      </a:accent1>
      <a:accent2>
        <a:srgbClr val="308600"/>
      </a:accent2>
      <a:accent3>
        <a:srgbClr val="4B3892"/>
      </a:accent3>
      <a:accent4>
        <a:srgbClr val="A6A6A6"/>
      </a:accent4>
      <a:accent5>
        <a:srgbClr val="16540A"/>
      </a:accent5>
      <a:accent6>
        <a:srgbClr val="CD6F49"/>
      </a:accent6>
      <a:hlink>
        <a:srgbClr val="4D8540"/>
      </a:hlink>
      <a:folHlink>
        <a:srgbClr val="4D854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spcBef>
            <a:spcPts val="54"/>
          </a:spcBef>
          <a:buClr>
            <a:schemeClr val="accent1"/>
          </a:buClr>
          <a:buSzPct val="110000"/>
          <a:defRPr sz="18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4C5B52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404C45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epi510_R_1</Template>
  <TotalTime>10397</TotalTime>
  <Words>1764</Words>
  <Application>Microsoft Macintosh PowerPoint</Application>
  <PresentationFormat>Widescreen</PresentationFormat>
  <Paragraphs>283</Paragraphs>
  <Slides>87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100" baseType="lpstr">
      <vt:lpstr>Dakota</vt:lpstr>
      <vt:lpstr>Bell MT</vt:lpstr>
      <vt:lpstr>ProFontWindows</vt:lpstr>
      <vt:lpstr>Gotham Light</vt:lpstr>
      <vt:lpstr>Calibri</vt:lpstr>
      <vt:lpstr>Segoe UI</vt:lpstr>
      <vt:lpstr>Garamond</vt:lpstr>
      <vt:lpstr>Monaco</vt:lpstr>
      <vt:lpstr>Arial</vt:lpstr>
      <vt:lpstr>Segoe UI Semilight</vt:lpstr>
      <vt:lpstr>Courier New</vt:lpstr>
      <vt:lpstr>IHME ppt template_1109</vt:lpstr>
      <vt:lpstr>1_IHME ppt template_1109</vt:lpstr>
      <vt:lpstr>Epi 510: Introduction to Stata II</vt:lpstr>
      <vt:lpstr>PowerPoint Presentation</vt:lpstr>
      <vt:lpstr>PowerPoint Presentation</vt:lpstr>
      <vt:lpstr>PowerPoint Presentation</vt:lpstr>
      <vt:lpstr>PowerPoint Presentation</vt:lpstr>
      <vt:lpstr>browse view the dataset</vt:lpstr>
      <vt:lpstr>PowerPoint Presentation</vt:lpstr>
      <vt:lpstr>describe returns basic info about each variable in the dataset</vt:lpstr>
      <vt:lpstr>PowerPoint Presentation</vt:lpstr>
      <vt:lpstr>codebook returns more detailed info about each variable in a codebook format </vt:lpstr>
      <vt:lpstr>PowerPoint Presentation</vt:lpstr>
      <vt:lpstr>Look through the output Compare output for numeric &amp; string vars</vt:lpstr>
      <vt:lpstr>PowerPoint Presentation</vt:lpstr>
      <vt:lpstr>misstable returns a table with information on missingness</vt:lpstr>
      <vt:lpstr>PowerPoint Presentation</vt:lpstr>
      <vt:lpstr>Specifying variables</vt:lpstr>
      <vt:lpstr>PowerPoint Presentation</vt:lpstr>
      <vt:lpstr>PowerPoint Presentation</vt:lpstr>
      <vt:lpstr>Variable list (varlist) notation: shorthand to specify multiple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statistics</vt:lpstr>
      <vt:lpstr>summarize returns a table of summary stats</vt:lpstr>
      <vt:lpstr>PowerPoint Presentation</vt:lpstr>
      <vt:lpstr>Exercise:</vt:lpstr>
      <vt:lpstr>PowerPoint Presentation</vt:lpstr>
      <vt:lpstr>PowerPoint Presentation</vt:lpstr>
      <vt:lpstr>PowerPoint Presentation</vt:lpstr>
      <vt:lpstr>Frequency tables</vt:lpstr>
      <vt:lpstr>tabulate creates one- &amp; two-way frequency tables</vt:lpstr>
      <vt:lpstr>PowerPoint Presentation</vt:lpstr>
      <vt:lpstr>Exercise</vt:lpstr>
      <vt:lpstr>Create separate frequency tables for region &amp; income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Try…</vt:lpstr>
      <vt:lpstr>PowerPoint Presentation</vt:lpstr>
      <vt:lpstr>PowerPoint Presentation</vt:lpstr>
      <vt:lpstr>Tables of summary statistics</vt:lpstr>
      <vt:lpstr>tabstat returns a compact table of summary stats</vt:lpstr>
      <vt:lpstr>PowerPoint Presentation</vt:lpstr>
      <vt:lpstr>Restricting observations</vt:lpstr>
      <vt:lpstr>PowerPoint Presentation</vt:lpstr>
      <vt:lpstr>PowerPoint Presentation</vt:lpstr>
      <vt:lpstr>PowerPoint Presentation</vt:lpstr>
      <vt:lpstr>Relational operators</vt:lpstr>
      <vt:lpstr>Logical operators</vt:lpstr>
      <vt:lpstr>summarize neoMR if year==1980  summarize neoMR if year&gt;=2000  summarize neoMR if year&gt;=1990 &amp; year&lt;=1999</vt:lpstr>
      <vt:lpstr>What about string variables?</vt:lpstr>
      <vt:lpstr>summarize neoMR if country=="Afghanistan"  summarize under5MR if region=="South Asia" | region=="East Asia &amp; Pacific"</vt:lpstr>
      <vt:lpstr>PowerPoint Presentation</vt:lpstr>
      <vt:lpstr>PowerPoint Presentation</vt:lpstr>
      <vt:lpstr>PowerPoint Presentation</vt:lpstr>
      <vt:lpstr>PowerPoint Presentation</vt:lpstr>
      <vt:lpstr>Creating variables</vt:lpstr>
      <vt:lpstr>generate creates a new variable </vt:lpstr>
      <vt:lpstr>PowerPoint Presentation</vt:lpstr>
      <vt:lpstr>PowerPoint Presentation</vt:lpstr>
      <vt:lpstr>PowerPoint Presentation</vt:lpstr>
      <vt:lpstr>replace change contents of an existing variable </vt:lpstr>
      <vt:lpstr>PowerPoint Presentation</vt:lpstr>
      <vt:lpstr>Variable names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Command syntax</vt:lpstr>
      <vt:lpstr>PowerPoint Presentation</vt:lpstr>
      <vt:lpstr>Exercise</vt:lpstr>
      <vt:lpstr>PowerPoint Presentation</vt:lpstr>
      <vt:lpstr>PowerPoint Presentation</vt:lpstr>
      <vt:lpstr>PowerPoint Presentation</vt:lpstr>
      <vt:lpstr>Two more ways to explore your data: list &amp; count</vt:lpstr>
      <vt:lpstr>list lists values of variables</vt:lpstr>
      <vt:lpstr>PowerPoint Presentation</vt:lpstr>
      <vt:lpstr>count count observations satisfying specified conditions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Stata</dc:title>
  <dc:creator>Jeff</dc:creator>
  <cp:lastModifiedBy>Susan C. Glenn</cp:lastModifiedBy>
  <cp:revision>20</cp:revision>
  <dcterms:created xsi:type="dcterms:W3CDTF">2013-08-27T19:08:06Z</dcterms:created>
  <dcterms:modified xsi:type="dcterms:W3CDTF">2022-11-04T23:51:59Z</dcterms:modified>
</cp:coreProperties>
</file>